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1" r:id="rId4"/>
    <p:sldId id="260" r:id="rId5"/>
    <p:sldId id="263" r:id="rId6"/>
    <p:sldId id="264" r:id="rId7"/>
    <p:sldId id="265" r:id="rId8"/>
    <p:sldId id="267" r:id="rId9"/>
    <p:sldId id="269" r:id="rId10"/>
    <p:sldId id="270" r:id="rId11"/>
    <p:sldId id="272" r:id="rId12"/>
    <p:sldId id="273" r:id="rId13"/>
    <p:sldId id="275" r:id="rId14"/>
    <p:sldId id="276" r:id="rId15"/>
    <p:sldId id="280" r:id="rId16"/>
    <p:sldId id="279" r:id="rId17"/>
    <p:sldId id="281" r:id="rId18"/>
    <p:sldId id="282" r:id="rId19"/>
    <p:sldId id="284" r:id="rId20"/>
    <p:sldId id="28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34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BDA02-C939-4799-84C8-E95F89282D27}" type="datetimeFigureOut">
              <a:rPr lang="fr-FR" smtClean="0"/>
              <a:t>19/10/2023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7508E-638D-46D5-B3C0-B624EFF04F2D}" type="slidenum">
              <a:rPr lang="fr-FR" smtClean="0"/>
              <a:t>‹N°›</a:t>
            </a:fld>
            <a:endParaRPr lang="fr-FR"/>
          </a:p>
        </p:txBody>
      </p:sp>
    </p:spTree>
    <p:extLst>
      <p:ext uri="{BB962C8B-B14F-4D97-AF65-F5344CB8AC3E}">
        <p14:creationId xmlns:p14="http://schemas.microsoft.com/office/powerpoint/2010/main" val="93793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19/10/2023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6202" y="1385067"/>
            <a:ext cx="7179135" cy="1368152"/>
          </a:xfrm>
        </p:spPr>
        <p:txBody>
          <a:bodyPr>
            <a:noAutofit/>
          </a:bodyPr>
          <a:lstStyle/>
          <a:p>
            <a:pPr algn="just"/>
            <a:r>
              <a:rPr lang="fr-FR" sz="2800" b="1" dirty="0">
                <a:solidFill>
                  <a:schemeClr val="tx2">
                    <a:lumMod val="50000"/>
                  </a:schemeClr>
                </a:solidFill>
              </a:rPr>
              <a:t>Avant Pasteur, en 1796, un médecin anglais met au point la « variolisation », procédé qui immunise contre la variole. Est-ce : </a:t>
            </a:r>
          </a:p>
        </p:txBody>
      </p:sp>
      <p:sp>
        <p:nvSpPr>
          <p:cNvPr id="3" name="Espace réservé du contenu 2"/>
          <p:cNvSpPr>
            <a:spLocks noGrp="1"/>
          </p:cNvSpPr>
          <p:nvPr>
            <p:ph idx="1"/>
          </p:nvPr>
        </p:nvSpPr>
        <p:spPr>
          <a:xfrm>
            <a:off x="1835696" y="2757340"/>
            <a:ext cx="4360568" cy="4182211"/>
          </a:xfrm>
        </p:spPr>
        <p:txBody>
          <a:bodyPr>
            <a:normAutofit/>
          </a:bodyPr>
          <a:lstStyle/>
          <a:p>
            <a:pPr lvl="0">
              <a:buNone/>
            </a:pPr>
            <a:r>
              <a:rPr lang="fr-FR" sz="2800" b="1" dirty="0"/>
              <a:t>1 - Joseph Lister</a:t>
            </a:r>
          </a:p>
          <a:p>
            <a:pPr lvl="0">
              <a:buNone/>
            </a:pPr>
            <a:endParaRPr lang="fr-FR" sz="2800" b="1" dirty="0"/>
          </a:p>
          <a:p>
            <a:pPr lvl="0">
              <a:buNone/>
            </a:pPr>
            <a:r>
              <a:rPr lang="fr-FR" sz="2800" b="1" dirty="0"/>
              <a:t>                   </a:t>
            </a:r>
          </a:p>
          <a:p>
            <a:pPr lvl="0">
              <a:buNone/>
            </a:pPr>
            <a:r>
              <a:rPr lang="fr-FR" sz="2800" b="1" dirty="0"/>
              <a:t> 2 - Edward Jenner</a:t>
            </a:r>
          </a:p>
          <a:p>
            <a:pPr lvl="0">
              <a:buNone/>
            </a:pPr>
            <a:endParaRPr lang="fr-FR" sz="2800" b="1" dirty="0"/>
          </a:p>
          <a:p>
            <a:pPr lvl="0">
              <a:buNone/>
            </a:pPr>
            <a:endParaRPr lang="fr-FR" sz="2800" b="1" dirty="0"/>
          </a:p>
          <a:p>
            <a:pPr lvl="0">
              <a:buNone/>
            </a:pPr>
            <a:r>
              <a:rPr lang="fr-FR" sz="2800" b="1" dirty="0"/>
              <a:t>3 - James Parkinson</a:t>
            </a:r>
          </a:p>
        </p:txBody>
      </p:sp>
      <p:pic>
        <p:nvPicPr>
          <p:cNvPr id="2050" name="Picture 2" descr="See original image"/>
          <p:cNvPicPr>
            <a:picLocks noChangeAspect="1" noChangeArrowheads="1"/>
          </p:cNvPicPr>
          <p:nvPr/>
        </p:nvPicPr>
        <p:blipFill>
          <a:blip r:embed="rId2" cstate="print"/>
          <a:srcRect/>
          <a:stretch>
            <a:fillRect/>
          </a:stretch>
        </p:blipFill>
        <p:spPr bwMode="auto">
          <a:xfrm>
            <a:off x="25053" y="1953312"/>
            <a:ext cx="1627202" cy="1627202"/>
          </a:xfrm>
          <a:prstGeom prst="rect">
            <a:avLst/>
          </a:prstGeom>
          <a:noFill/>
        </p:spPr>
      </p:pic>
      <p:pic>
        <p:nvPicPr>
          <p:cNvPr id="2054" name="Picture 6" descr="C:\Users\Utilisateur\Desktop\QUIZZ VACCINATION\Parkinson_Doctor-e1314890695847.jpg"/>
          <p:cNvPicPr>
            <a:picLocks noChangeAspect="1" noChangeArrowheads="1"/>
          </p:cNvPicPr>
          <p:nvPr/>
        </p:nvPicPr>
        <p:blipFill>
          <a:blip r:embed="rId3" cstate="print"/>
          <a:srcRect/>
          <a:stretch>
            <a:fillRect/>
          </a:stretch>
        </p:blipFill>
        <p:spPr bwMode="auto">
          <a:xfrm>
            <a:off x="0" y="5179947"/>
            <a:ext cx="1607537" cy="1665897"/>
          </a:xfrm>
          <a:prstGeom prst="rect">
            <a:avLst/>
          </a:prstGeom>
          <a:noFill/>
        </p:spPr>
      </p:pic>
      <p:pic>
        <p:nvPicPr>
          <p:cNvPr id="5" name="Image 4">
            <a:extLst>
              <a:ext uri="{FF2B5EF4-FFF2-40B4-BE49-F238E27FC236}">
                <a16:creationId xmlns:a16="http://schemas.microsoft.com/office/drawing/2014/main" id="{8D533E1A-782C-8B67-2D8A-A9F5277A5F41}"/>
              </a:ext>
            </a:extLst>
          </p:cNvPr>
          <p:cNvPicPr>
            <a:picLocks noChangeAspect="1"/>
          </p:cNvPicPr>
          <p:nvPr/>
        </p:nvPicPr>
        <p:blipFill>
          <a:blip r:embed="rId4"/>
          <a:stretch>
            <a:fillRect/>
          </a:stretch>
        </p:blipFill>
        <p:spPr>
          <a:xfrm>
            <a:off x="-38894" y="3580514"/>
            <a:ext cx="1704975" cy="1619250"/>
          </a:xfrm>
          <a:prstGeom prst="rect">
            <a:avLst/>
          </a:prstGeom>
        </p:spPr>
      </p:pic>
      <p:grpSp>
        <p:nvGrpSpPr>
          <p:cNvPr id="9" name="Groupe 8">
            <a:extLst>
              <a:ext uri="{FF2B5EF4-FFF2-40B4-BE49-F238E27FC236}">
                <a16:creationId xmlns:a16="http://schemas.microsoft.com/office/drawing/2014/main" id="{020E2AE3-5C0D-D11B-602C-5A74A2CF589F}"/>
              </a:ext>
            </a:extLst>
          </p:cNvPr>
          <p:cNvGrpSpPr/>
          <p:nvPr/>
        </p:nvGrpSpPr>
        <p:grpSpPr>
          <a:xfrm>
            <a:off x="24482" y="-17725"/>
            <a:ext cx="9122700" cy="1450421"/>
            <a:chOff x="24482" y="-17725"/>
            <a:chExt cx="9122700" cy="1450421"/>
          </a:xfrm>
        </p:grpSpPr>
        <p:sp>
          <p:nvSpPr>
            <p:cNvPr id="6" name="Rectangle 5">
              <a:extLst>
                <a:ext uri="{FF2B5EF4-FFF2-40B4-BE49-F238E27FC236}">
                  <a16:creationId xmlns:a16="http://schemas.microsoft.com/office/drawing/2014/main" id="{53F442BE-6F00-929D-56E9-73B191C64905}"/>
                </a:ext>
              </a:extLst>
            </p:cNvPr>
            <p:cNvSpPr/>
            <p:nvPr/>
          </p:nvSpPr>
          <p:spPr>
            <a:xfrm>
              <a:off x="24482" y="-4670"/>
              <a:ext cx="9122700" cy="138973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a:extLst>
                <a:ext uri="{FF2B5EF4-FFF2-40B4-BE49-F238E27FC236}">
                  <a16:creationId xmlns:a16="http://schemas.microsoft.com/office/drawing/2014/main" id="{A8ED501C-91F5-EEE7-34D1-72DDB3DCC893}"/>
                </a:ext>
              </a:extLst>
            </p:cNvPr>
            <p:cNvSpPr txBox="1">
              <a:spLocks/>
            </p:cNvSpPr>
            <p:nvPr/>
          </p:nvSpPr>
          <p:spPr>
            <a:xfrm>
              <a:off x="1979712" y="284236"/>
              <a:ext cx="65527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8000" dirty="0">
                  <a:solidFill>
                    <a:schemeClr val="bg1"/>
                  </a:solidFill>
                </a:rPr>
                <a:t>Quiz vaccins  </a:t>
              </a:r>
            </a:p>
          </p:txBody>
        </p:sp>
        <p:pic>
          <p:nvPicPr>
            <p:cNvPr id="8" name="Picture 3" descr="See original image">
              <a:extLst>
                <a:ext uri="{FF2B5EF4-FFF2-40B4-BE49-F238E27FC236}">
                  <a16:creationId xmlns:a16="http://schemas.microsoft.com/office/drawing/2014/main" id="{35EA8A3D-1B42-CE9F-602D-B4F2E8EBE302}"/>
                </a:ext>
              </a:extLst>
            </p:cNvPr>
            <p:cNvPicPr>
              <a:picLocks noChangeAspect="1" noChangeArrowheads="1"/>
            </p:cNvPicPr>
            <p:nvPr/>
          </p:nvPicPr>
          <p:blipFill>
            <a:blip r:embed="rId5" cstate="print"/>
            <a:srcRect/>
            <a:stretch>
              <a:fillRect/>
            </a:stretch>
          </p:blipFill>
          <p:spPr bwMode="auto">
            <a:xfrm>
              <a:off x="24482" y="-17725"/>
              <a:ext cx="1104966" cy="1450421"/>
            </a:xfrm>
            <a:prstGeom prst="rect">
              <a:avLst/>
            </a:prstGeom>
            <a:noFill/>
          </p:spPr>
        </p:pic>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611560" y="4221088"/>
            <a:ext cx="2074818" cy="1984945"/>
          </a:xfrm>
          <a:prstGeom prst="rect">
            <a:avLst/>
          </a:prstGeom>
          <a:noFill/>
          <a:ln w="9525">
            <a:noFill/>
            <a:miter lim="800000"/>
            <a:headEnd/>
            <a:tailEnd/>
          </a:ln>
          <a:effectLst/>
        </p:spPr>
      </p:pic>
      <p:sp>
        <p:nvSpPr>
          <p:cNvPr id="2" name="Titre 1"/>
          <p:cNvSpPr>
            <a:spLocks noGrp="1"/>
          </p:cNvSpPr>
          <p:nvPr>
            <p:ph type="title"/>
          </p:nvPr>
        </p:nvSpPr>
        <p:spPr>
          <a:xfrm>
            <a:off x="3203848" y="4437112"/>
            <a:ext cx="2786082" cy="1857388"/>
          </a:xfrm>
        </p:spPr>
        <p:txBody>
          <a:bodyPr>
            <a:normAutofit/>
          </a:bodyPr>
          <a:lstStyle/>
          <a:p>
            <a:r>
              <a:rPr lang="fr-FR" sz="2000" dirty="0"/>
              <a:t>Joseph Meister le 1</a:t>
            </a:r>
            <a:r>
              <a:rPr lang="fr-FR" sz="2000" baseline="30000" dirty="0"/>
              <a:t>er</a:t>
            </a:r>
            <a:r>
              <a:rPr lang="fr-FR" sz="2000" dirty="0"/>
              <a:t> vacciné  est originaire de Steige  en Alsace</a:t>
            </a:r>
          </a:p>
        </p:txBody>
      </p:sp>
      <p:sp>
        <p:nvSpPr>
          <p:cNvPr id="3" name="Espace réservé du contenu 2"/>
          <p:cNvSpPr>
            <a:spLocks noGrp="1"/>
          </p:cNvSpPr>
          <p:nvPr>
            <p:ph idx="1"/>
          </p:nvPr>
        </p:nvSpPr>
        <p:spPr>
          <a:xfrm>
            <a:off x="539552" y="188640"/>
            <a:ext cx="3429024" cy="2664296"/>
          </a:xfrm>
        </p:spPr>
        <p:txBody>
          <a:bodyPr>
            <a:normAutofit fontScale="55000" lnSpcReduction="20000"/>
          </a:bodyPr>
          <a:lstStyle/>
          <a:p>
            <a:pPr lvl="0">
              <a:buNone/>
            </a:pPr>
            <a:r>
              <a:rPr lang="fr-FR" sz="2400" dirty="0"/>
              <a:t>	</a:t>
            </a:r>
          </a:p>
          <a:p>
            <a:pPr lvl="0">
              <a:buNone/>
            </a:pPr>
            <a:endParaRPr lang="fr-FR" dirty="0"/>
          </a:p>
          <a:p>
            <a:pPr lvl="0">
              <a:buNone/>
            </a:pPr>
            <a:endParaRPr lang="fr-FR" b="1" dirty="0"/>
          </a:p>
          <a:p>
            <a:pPr lvl="0">
              <a:buNone/>
            </a:pPr>
            <a:endParaRPr lang="fr-FR" b="1" dirty="0"/>
          </a:p>
          <a:p>
            <a:pPr lvl="0">
              <a:buNone/>
            </a:pPr>
            <a:r>
              <a:rPr lang="fr-FR" sz="6400" b="1" dirty="0"/>
              <a:t>2 – Jurassien</a:t>
            </a:r>
          </a:p>
          <a:p>
            <a:pPr lvl="0">
              <a:buNone/>
            </a:pPr>
            <a:endParaRPr lang="fr-FR" dirty="0"/>
          </a:p>
          <a:p>
            <a:pPr lvl="0">
              <a:buNone/>
            </a:pPr>
            <a:endParaRPr lang="fr-FR" dirty="0"/>
          </a:p>
          <a:p>
            <a:pPr lvl="0">
              <a:buNone/>
            </a:pPr>
            <a:r>
              <a:rPr lang="fr-FR" sz="2400" dirty="0"/>
              <a:t>	</a:t>
            </a:r>
          </a:p>
          <a:p>
            <a:pPr lvl="0">
              <a:buNone/>
            </a:pPr>
            <a:r>
              <a:rPr lang="fr-FR" sz="2400" dirty="0"/>
              <a:t>	</a:t>
            </a:r>
          </a:p>
          <a:p>
            <a:endParaRPr lang="fr-FR" dirty="0"/>
          </a:p>
        </p:txBody>
      </p:sp>
      <p:pic>
        <p:nvPicPr>
          <p:cNvPr id="23555" name="Picture 3"/>
          <p:cNvPicPr>
            <a:picLocks noChangeAspect="1" noChangeArrowheads="1"/>
          </p:cNvPicPr>
          <p:nvPr/>
        </p:nvPicPr>
        <p:blipFill>
          <a:blip r:embed="rId3" cstate="print"/>
          <a:srcRect/>
          <a:stretch>
            <a:fillRect/>
          </a:stretch>
        </p:blipFill>
        <p:spPr bwMode="auto">
          <a:xfrm>
            <a:off x="3419872" y="684187"/>
            <a:ext cx="3177572" cy="1929495"/>
          </a:xfrm>
          <a:prstGeom prst="rect">
            <a:avLst/>
          </a:prstGeom>
          <a:noFill/>
          <a:ln w="9525">
            <a:noFill/>
            <a:miter lim="800000"/>
            <a:headEnd/>
            <a:tailEnd/>
          </a:ln>
          <a:effectLst/>
        </p:spPr>
      </p:pic>
      <p:sp>
        <p:nvSpPr>
          <p:cNvPr id="6" name="ZoneTexte 5"/>
          <p:cNvSpPr txBox="1"/>
          <p:nvPr/>
        </p:nvSpPr>
        <p:spPr>
          <a:xfrm>
            <a:off x="611560" y="2152017"/>
            <a:ext cx="2214578" cy="923330"/>
          </a:xfrm>
          <a:prstGeom prst="rect">
            <a:avLst/>
          </a:prstGeom>
          <a:noFill/>
        </p:spPr>
        <p:txBody>
          <a:bodyPr wrap="square" rtlCol="0">
            <a:spAutoFit/>
          </a:bodyPr>
          <a:lstStyle/>
          <a:p>
            <a:r>
              <a:rPr lang="fr-FR" dirty="0"/>
              <a:t>J.B. Jupille est né à Villers Farlay dans le Jura</a:t>
            </a:r>
          </a:p>
        </p:txBody>
      </p:sp>
      <p:pic>
        <p:nvPicPr>
          <p:cNvPr id="23556" name="Picture 4"/>
          <p:cNvPicPr>
            <a:picLocks noChangeAspect="1" noChangeArrowheads="1"/>
          </p:cNvPicPr>
          <p:nvPr/>
        </p:nvPicPr>
        <p:blipFill>
          <a:blip r:embed="rId4" cstate="print"/>
          <a:srcRect/>
          <a:stretch>
            <a:fillRect/>
          </a:stretch>
        </p:blipFill>
        <p:spPr bwMode="auto">
          <a:xfrm>
            <a:off x="6732240" y="4221088"/>
            <a:ext cx="2000264" cy="2017508"/>
          </a:xfrm>
          <a:prstGeom prst="rect">
            <a:avLst/>
          </a:prstGeom>
          <a:noFill/>
          <a:ln w="9525">
            <a:noFill/>
            <a:miter lim="800000"/>
            <a:headEnd/>
            <a:tailEnd/>
          </a:ln>
          <a:effectLst/>
        </p:spPr>
      </p:pic>
      <p:pic>
        <p:nvPicPr>
          <p:cNvPr id="23558" name="Picture 6" descr="Afficher l'image d'origine"/>
          <p:cNvPicPr>
            <a:picLocks noChangeAspect="1" noChangeArrowheads="1"/>
          </p:cNvPicPr>
          <p:nvPr/>
        </p:nvPicPr>
        <p:blipFill>
          <a:blip r:embed="rId5" cstate="print"/>
          <a:srcRect/>
          <a:stretch>
            <a:fillRect/>
          </a:stretch>
        </p:blipFill>
        <p:spPr bwMode="auto">
          <a:xfrm>
            <a:off x="6934200" y="116632"/>
            <a:ext cx="2209800" cy="3314700"/>
          </a:xfrm>
          <a:prstGeom prst="rect">
            <a:avLst/>
          </a:prstGeom>
          <a:noFill/>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231352" y="3645024"/>
            <a:ext cx="1877152" cy="1712901"/>
          </a:xfrm>
          <a:prstGeom prst="rect">
            <a:avLst/>
          </a:prstGeom>
          <a:noFill/>
          <a:ln w="9525">
            <a:noFill/>
            <a:miter lim="800000"/>
            <a:headEnd/>
            <a:tailEnd/>
          </a:ln>
          <a:effectLst/>
        </p:spPr>
      </p:pic>
      <p:sp>
        <p:nvSpPr>
          <p:cNvPr id="2" name="Titre 1"/>
          <p:cNvSpPr>
            <a:spLocks noGrp="1"/>
          </p:cNvSpPr>
          <p:nvPr>
            <p:ph type="title"/>
          </p:nvPr>
        </p:nvSpPr>
        <p:spPr>
          <a:xfrm>
            <a:off x="1" y="1357994"/>
            <a:ext cx="9087968" cy="2000264"/>
          </a:xfrm>
        </p:spPr>
        <p:txBody>
          <a:bodyPr>
            <a:normAutofit/>
          </a:bodyPr>
          <a:lstStyle/>
          <a:p>
            <a:r>
              <a:rPr lang="fr-FR" sz="3100" b="1" dirty="0">
                <a:solidFill>
                  <a:schemeClr val="tx2">
                    <a:lumMod val="75000"/>
                  </a:schemeClr>
                </a:solidFill>
              </a:rPr>
              <a:t>Avant de s’attaquer aux maladies humaines, Pasteur a travaillé sur les maladies des animaux. Il a trouvé les vaccins contre le charbon du mouton, le rouget du porc et…</a:t>
            </a:r>
            <a:endParaRPr lang="fr-FR" dirty="0"/>
          </a:p>
        </p:txBody>
      </p:sp>
      <p:sp>
        <p:nvSpPr>
          <p:cNvPr id="3" name="Espace réservé du contenu 2"/>
          <p:cNvSpPr>
            <a:spLocks noGrp="1"/>
          </p:cNvSpPr>
          <p:nvPr>
            <p:ph idx="1"/>
          </p:nvPr>
        </p:nvSpPr>
        <p:spPr>
          <a:xfrm>
            <a:off x="85944" y="3688986"/>
            <a:ext cx="5829312" cy="3697295"/>
          </a:xfrm>
        </p:spPr>
        <p:txBody>
          <a:bodyPr/>
          <a:lstStyle/>
          <a:p>
            <a:pPr lvl="0">
              <a:buNone/>
            </a:pPr>
            <a:r>
              <a:rPr lang="fr-FR" b="1" dirty="0">
                <a:solidFill>
                  <a:schemeClr val="tx2">
                    <a:lumMod val="50000"/>
                  </a:schemeClr>
                </a:solidFill>
              </a:rPr>
              <a:t>1 - La peste des grenouilles</a:t>
            </a:r>
          </a:p>
          <a:p>
            <a:pPr lvl="0">
              <a:buNone/>
            </a:pPr>
            <a:endParaRPr lang="fr-FR" b="1" dirty="0">
              <a:solidFill>
                <a:schemeClr val="tx2">
                  <a:lumMod val="50000"/>
                </a:schemeClr>
              </a:solidFill>
            </a:endParaRPr>
          </a:p>
          <a:p>
            <a:pPr lvl="0">
              <a:buNone/>
            </a:pPr>
            <a:r>
              <a:rPr lang="fr-FR" b="1" dirty="0">
                <a:solidFill>
                  <a:schemeClr val="tx2">
                    <a:lumMod val="50000"/>
                  </a:schemeClr>
                </a:solidFill>
              </a:rPr>
              <a:t>2 - Le  coryza (rhume) des chats</a:t>
            </a:r>
          </a:p>
          <a:p>
            <a:pPr lvl="0">
              <a:buNone/>
            </a:pPr>
            <a:endParaRPr lang="fr-FR" b="1" dirty="0">
              <a:solidFill>
                <a:schemeClr val="tx2">
                  <a:lumMod val="50000"/>
                </a:schemeClr>
              </a:solidFill>
            </a:endParaRPr>
          </a:p>
          <a:p>
            <a:pPr lvl="0">
              <a:buNone/>
            </a:pPr>
            <a:r>
              <a:rPr lang="fr-FR" b="1" dirty="0">
                <a:solidFill>
                  <a:schemeClr val="tx2">
                    <a:lumMod val="50000"/>
                  </a:schemeClr>
                </a:solidFill>
              </a:rPr>
              <a:t>3 - Le choléra des poules</a:t>
            </a:r>
          </a:p>
        </p:txBody>
      </p:sp>
      <p:pic>
        <p:nvPicPr>
          <p:cNvPr id="1026" name="Picture 2"/>
          <p:cNvPicPr>
            <a:picLocks noChangeAspect="1" noChangeArrowheads="1"/>
          </p:cNvPicPr>
          <p:nvPr/>
        </p:nvPicPr>
        <p:blipFill>
          <a:blip r:embed="rId3" cstate="print"/>
          <a:srcRect/>
          <a:stretch>
            <a:fillRect/>
          </a:stretch>
        </p:blipFill>
        <p:spPr bwMode="auto">
          <a:xfrm>
            <a:off x="5467165" y="3144638"/>
            <a:ext cx="1604194" cy="14871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905457" y="5195020"/>
            <a:ext cx="1165902" cy="1656808"/>
          </a:xfrm>
          <a:prstGeom prst="rect">
            <a:avLst/>
          </a:prstGeom>
          <a:noFill/>
          <a:ln w="9525">
            <a:noFill/>
            <a:miter lim="800000"/>
            <a:headEnd/>
            <a:tailEnd/>
          </a:ln>
          <a:effectLst/>
        </p:spPr>
      </p:pic>
      <p:grpSp>
        <p:nvGrpSpPr>
          <p:cNvPr id="4" name="Groupe 3">
            <a:extLst>
              <a:ext uri="{FF2B5EF4-FFF2-40B4-BE49-F238E27FC236}">
                <a16:creationId xmlns:a16="http://schemas.microsoft.com/office/drawing/2014/main" id="{DFD3A0DE-5CFF-F26D-5576-DD3754A9F57E}"/>
              </a:ext>
            </a:extLst>
          </p:cNvPr>
          <p:cNvGrpSpPr/>
          <p:nvPr/>
        </p:nvGrpSpPr>
        <p:grpSpPr>
          <a:xfrm>
            <a:off x="-34731" y="5225"/>
            <a:ext cx="9122700" cy="1450421"/>
            <a:chOff x="24482" y="-17725"/>
            <a:chExt cx="9122700" cy="1450421"/>
          </a:xfrm>
        </p:grpSpPr>
        <p:sp>
          <p:nvSpPr>
            <p:cNvPr id="5" name="Rectangle 4">
              <a:extLst>
                <a:ext uri="{FF2B5EF4-FFF2-40B4-BE49-F238E27FC236}">
                  <a16:creationId xmlns:a16="http://schemas.microsoft.com/office/drawing/2014/main" id="{DE1F4700-6AA9-B29D-1643-A73C635B9736}"/>
                </a:ext>
              </a:extLst>
            </p:cNvPr>
            <p:cNvSpPr/>
            <p:nvPr/>
          </p:nvSpPr>
          <p:spPr>
            <a:xfrm>
              <a:off x="24482" y="-4670"/>
              <a:ext cx="9122700" cy="138973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FAE8DCC9-CC18-1C7B-31FD-41E8333532E4}"/>
                </a:ext>
              </a:extLst>
            </p:cNvPr>
            <p:cNvSpPr txBox="1">
              <a:spLocks/>
            </p:cNvSpPr>
            <p:nvPr/>
          </p:nvSpPr>
          <p:spPr>
            <a:xfrm>
              <a:off x="1979712" y="284236"/>
              <a:ext cx="65527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8000" dirty="0">
                  <a:solidFill>
                    <a:schemeClr val="bg1"/>
                  </a:solidFill>
                </a:rPr>
                <a:t>Quiz vaccins  </a:t>
              </a:r>
            </a:p>
          </p:txBody>
        </p:sp>
        <p:pic>
          <p:nvPicPr>
            <p:cNvPr id="7" name="Picture 3" descr="See original image">
              <a:extLst>
                <a:ext uri="{FF2B5EF4-FFF2-40B4-BE49-F238E27FC236}">
                  <a16:creationId xmlns:a16="http://schemas.microsoft.com/office/drawing/2014/main" id="{AD77D1C3-81CC-62AD-EB35-2C3F15F7CCF6}"/>
                </a:ext>
              </a:extLst>
            </p:cNvPr>
            <p:cNvPicPr>
              <a:picLocks noChangeAspect="1" noChangeArrowheads="1"/>
            </p:cNvPicPr>
            <p:nvPr/>
          </p:nvPicPr>
          <p:blipFill>
            <a:blip r:embed="rId5" cstate="print"/>
            <a:srcRect/>
            <a:stretch>
              <a:fillRect/>
            </a:stretch>
          </p:blipFill>
          <p:spPr bwMode="auto">
            <a:xfrm>
              <a:off x="24482" y="-17725"/>
              <a:ext cx="1104966" cy="1450421"/>
            </a:xfrm>
            <a:prstGeom prst="rect">
              <a:avLst/>
            </a:prstGeom>
            <a:noFill/>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00" fill="hold">
                                          <p:stCondLst>
                                            <p:cond delay="0"/>
                                          </p:stCondLst>
                                        </p:cTn>
                                        <p:tgtEl>
                                          <p:spTgt spid="1027"/>
                                        </p:tgtEl>
                                        <p:attrNameLst>
                                          <p:attrName>r</p:attrName>
                                        </p:attrNameLst>
                                      </p:cBhvr>
                                    </p:animRot>
                                    <p:animRot by="-240000">
                                      <p:cBhvr>
                                        <p:cTn id="24" dur="200" fill="hold">
                                          <p:stCondLst>
                                            <p:cond delay="200"/>
                                          </p:stCondLst>
                                        </p:cTn>
                                        <p:tgtEl>
                                          <p:spTgt spid="1027"/>
                                        </p:tgtEl>
                                        <p:attrNameLst>
                                          <p:attrName>r</p:attrName>
                                        </p:attrNameLst>
                                      </p:cBhvr>
                                    </p:animRot>
                                    <p:animRot by="240000">
                                      <p:cBhvr>
                                        <p:cTn id="25" dur="200" fill="hold">
                                          <p:stCondLst>
                                            <p:cond delay="400"/>
                                          </p:stCondLst>
                                        </p:cTn>
                                        <p:tgtEl>
                                          <p:spTgt spid="1027"/>
                                        </p:tgtEl>
                                        <p:attrNameLst>
                                          <p:attrName>r</p:attrName>
                                        </p:attrNameLst>
                                      </p:cBhvr>
                                    </p:animRot>
                                    <p:animRot by="-240000">
                                      <p:cBhvr>
                                        <p:cTn id="26" dur="200" fill="hold">
                                          <p:stCondLst>
                                            <p:cond delay="600"/>
                                          </p:stCondLst>
                                        </p:cTn>
                                        <p:tgtEl>
                                          <p:spTgt spid="1027"/>
                                        </p:tgtEl>
                                        <p:attrNameLst>
                                          <p:attrName>r</p:attrName>
                                        </p:attrNameLst>
                                      </p:cBhvr>
                                    </p:animRot>
                                    <p:animRot by="120000">
                                      <p:cBhvr>
                                        <p:cTn id="27" dur="200" fill="hold">
                                          <p:stCondLst>
                                            <p:cond delay="800"/>
                                          </p:stCondLst>
                                        </p:cTn>
                                        <p:tgtEl>
                                          <p:spTgt spid="1027"/>
                                        </p:tgtEl>
                                        <p:attrNameLst>
                                          <p:attrName>r</p:attrName>
                                        </p:attrNameLst>
                                      </p:cBhvr>
                                    </p:animRo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p:cTn id="31" dur="500" fill="hold"/>
                                        <p:tgtEl>
                                          <p:spTgt spid="1028"/>
                                        </p:tgtEl>
                                        <p:attrNameLst>
                                          <p:attrName>ppt_w</p:attrName>
                                        </p:attrNameLst>
                                      </p:cBhvr>
                                      <p:tavLst>
                                        <p:tav tm="0">
                                          <p:val>
                                            <p:fltVal val="0"/>
                                          </p:val>
                                        </p:tav>
                                        <p:tav tm="100000">
                                          <p:val>
                                            <p:strVal val="#ppt_w"/>
                                          </p:val>
                                        </p:tav>
                                      </p:tavLst>
                                    </p:anim>
                                    <p:anim calcmode="lin" valueType="num">
                                      <p:cBhvr>
                                        <p:cTn id="32" dur="500" fill="hold"/>
                                        <p:tgtEl>
                                          <p:spTgt spid="1028"/>
                                        </p:tgtEl>
                                        <p:attrNameLst>
                                          <p:attrName>ppt_h</p:attrName>
                                        </p:attrNameLst>
                                      </p:cBhvr>
                                      <p:tavLst>
                                        <p:tav tm="0">
                                          <p:val>
                                            <p:fltVal val="0"/>
                                          </p:val>
                                        </p:tav>
                                        <p:tav tm="100000">
                                          <p:val>
                                            <p:strVal val="#ppt_h"/>
                                          </p:val>
                                        </p:tav>
                                      </p:tavLst>
                                    </p:anim>
                                    <p:animEffect transition="in" filter="fade">
                                      <p:cBhvr>
                                        <p:cTn id="3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4082799"/>
            <a:ext cx="5246648" cy="277520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419872" y="980728"/>
            <a:ext cx="5049100" cy="3152779"/>
          </a:xfrm>
          <a:prstGeom prst="rect">
            <a:avLst/>
          </a:prstGeom>
          <a:noFill/>
          <a:ln w="9525">
            <a:noFill/>
            <a:miter lim="800000"/>
            <a:headEnd/>
            <a:tailEnd/>
          </a:ln>
          <a:effectLst/>
        </p:spPr>
      </p:pic>
      <p:sp>
        <p:nvSpPr>
          <p:cNvPr id="5" name="Rectangle 4"/>
          <p:cNvSpPr/>
          <p:nvPr/>
        </p:nvSpPr>
        <p:spPr>
          <a:xfrm>
            <a:off x="179512" y="332656"/>
            <a:ext cx="5832648" cy="707886"/>
          </a:xfrm>
          <a:prstGeom prst="rect">
            <a:avLst/>
          </a:prstGeom>
        </p:spPr>
        <p:txBody>
          <a:bodyPr wrap="square">
            <a:spAutoFit/>
          </a:bodyPr>
          <a:lstStyle/>
          <a:p>
            <a:pPr lvl="0">
              <a:buNone/>
            </a:pPr>
            <a:r>
              <a:rPr lang="fr-FR" sz="4000" b="1" dirty="0"/>
              <a:t>3 - Le choléra des poules</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S\Desktop\infirmire-avec-la-seringue-norme-14609227.jpg"/>
          <p:cNvPicPr>
            <a:picLocks noChangeAspect="1" noChangeArrowheads="1"/>
          </p:cNvPicPr>
          <p:nvPr/>
        </p:nvPicPr>
        <p:blipFill>
          <a:blip r:embed="rId2" cstate="print"/>
          <a:srcRect/>
          <a:stretch>
            <a:fillRect/>
          </a:stretch>
        </p:blipFill>
        <p:spPr bwMode="auto">
          <a:xfrm>
            <a:off x="5652120" y="1993080"/>
            <a:ext cx="3199344" cy="4590282"/>
          </a:xfrm>
          <a:prstGeom prst="rect">
            <a:avLst/>
          </a:prstGeom>
          <a:noFill/>
        </p:spPr>
      </p:pic>
      <p:sp>
        <p:nvSpPr>
          <p:cNvPr id="2" name="Titre 1"/>
          <p:cNvSpPr>
            <a:spLocks noGrp="1"/>
          </p:cNvSpPr>
          <p:nvPr>
            <p:ph type="title"/>
          </p:nvPr>
        </p:nvSpPr>
        <p:spPr>
          <a:xfrm>
            <a:off x="311823" y="1624663"/>
            <a:ext cx="8229600" cy="1143000"/>
          </a:xfrm>
        </p:spPr>
        <p:txBody>
          <a:bodyPr>
            <a:normAutofit fontScale="90000"/>
          </a:bodyPr>
          <a:lstStyle/>
          <a:p>
            <a:r>
              <a:rPr lang="fr-FR" b="1" dirty="0">
                <a:solidFill>
                  <a:schemeClr val="tx2">
                    <a:lumMod val="50000"/>
                  </a:schemeClr>
                </a:solidFill>
              </a:rPr>
              <a:t>Le vaccin contre la rage est-il :</a:t>
            </a:r>
            <a:br>
              <a:rPr lang="fr-FR" dirty="0"/>
            </a:br>
            <a:endParaRPr lang="fr-FR" dirty="0"/>
          </a:p>
        </p:txBody>
      </p:sp>
      <p:sp>
        <p:nvSpPr>
          <p:cNvPr id="3" name="Espace réservé du contenu 2"/>
          <p:cNvSpPr>
            <a:spLocks noGrp="1"/>
          </p:cNvSpPr>
          <p:nvPr>
            <p:ph idx="1"/>
          </p:nvPr>
        </p:nvSpPr>
        <p:spPr>
          <a:xfrm>
            <a:off x="311823" y="4917098"/>
            <a:ext cx="3466728" cy="584776"/>
          </a:xfrm>
        </p:spPr>
        <p:txBody>
          <a:bodyPr/>
          <a:lstStyle/>
          <a:p>
            <a:pPr>
              <a:buNone/>
            </a:pPr>
            <a:r>
              <a:rPr lang="fr-FR" b="1" dirty="0">
                <a:solidFill>
                  <a:schemeClr val="tx2">
                    <a:lumMod val="50000"/>
                  </a:schemeClr>
                </a:solidFill>
              </a:rPr>
              <a:t>3 -   Un sérum</a:t>
            </a:r>
          </a:p>
        </p:txBody>
      </p:sp>
      <p:sp>
        <p:nvSpPr>
          <p:cNvPr id="4" name="Rectangle 3"/>
          <p:cNvSpPr/>
          <p:nvPr/>
        </p:nvSpPr>
        <p:spPr>
          <a:xfrm>
            <a:off x="311823" y="2456277"/>
            <a:ext cx="4824536" cy="584775"/>
          </a:xfrm>
          <a:prstGeom prst="rect">
            <a:avLst/>
          </a:prstGeom>
        </p:spPr>
        <p:txBody>
          <a:bodyPr wrap="square">
            <a:spAutoFit/>
          </a:bodyPr>
          <a:lstStyle/>
          <a:p>
            <a:pPr>
              <a:buNone/>
            </a:pPr>
            <a:r>
              <a:rPr lang="fr-FR" sz="3200" b="1" dirty="0">
                <a:solidFill>
                  <a:schemeClr val="tx2">
                    <a:lumMod val="50000"/>
                  </a:schemeClr>
                </a:solidFill>
              </a:rPr>
              <a:t>1 -   Un vaccin  préventif</a:t>
            </a:r>
          </a:p>
        </p:txBody>
      </p:sp>
      <p:sp>
        <p:nvSpPr>
          <p:cNvPr id="5" name="Rectangle 4"/>
          <p:cNvSpPr/>
          <p:nvPr/>
        </p:nvSpPr>
        <p:spPr>
          <a:xfrm>
            <a:off x="328266" y="3782245"/>
            <a:ext cx="3009991" cy="584775"/>
          </a:xfrm>
          <a:prstGeom prst="rect">
            <a:avLst/>
          </a:prstGeom>
        </p:spPr>
        <p:txBody>
          <a:bodyPr wrap="none">
            <a:spAutoFit/>
          </a:bodyPr>
          <a:lstStyle/>
          <a:p>
            <a:pPr>
              <a:buNone/>
            </a:pPr>
            <a:r>
              <a:rPr lang="fr-FR" sz="3200" b="1" dirty="0">
                <a:solidFill>
                  <a:schemeClr val="tx2">
                    <a:lumMod val="50000"/>
                  </a:schemeClr>
                </a:solidFill>
              </a:rPr>
              <a:t>2 -   Un  antidote</a:t>
            </a:r>
          </a:p>
        </p:txBody>
      </p:sp>
      <p:grpSp>
        <p:nvGrpSpPr>
          <p:cNvPr id="6" name="Groupe 5">
            <a:extLst>
              <a:ext uri="{FF2B5EF4-FFF2-40B4-BE49-F238E27FC236}">
                <a16:creationId xmlns:a16="http://schemas.microsoft.com/office/drawing/2014/main" id="{CB7906DE-658F-3AF2-F8CB-F580682D3638}"/>
              </a:ext>
            </a:extLst>
          </p:cNvPr>
          <p:cNvGrpSpPr/>
          <p:nvPr/>
        </p:nvGrpSpPr>
        <p:grpSpPr>
          <a:xfrm>
            <a:off x="-34731" y="5225"/>
            <a:ext cx="9122700" cy="1450421"/>
            <a:chOff x="24482" y="-17725"/>
            <a:chExt cx="9122700" cy="1450421"/>
          </a:xfrm>
        </p:grpSpPr>
        <p:sp>
          <p:nvSpPr>
            <p:cNvPr id="7" name="Rectangle 6">
              <a:extLst>
                <a:ext uri="{FF2B5EF4-FFF2-40B4-BE49-F238E27FC236}">
                  <a16:creationId xmlns:a16="http://schemas.microsoft.com/office/drawing/2014/main" id="{C46A82AF-E9D1-7684-5B46-E28F115A5B3E}"/>
                </a:ext>
              </a:extLst>
            </p:cNvPr>
            <p:cNvSpPr/>
            <p:nvPr/>
          </p:nvSpPr>
          <p:spPr>
            <a:xfrm>
              <a:off x="24482" y="-4670"/>
              <a:ext cx="9122700" cy="138973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EECCD0EE-12EA-E14A-08D2-AA10C10FC6E8}"/>
                </a:ext>
              </a:extLst>
            </p:cNvPr>
            <p:cNvSpPr txBox="1">
              <a:spLocks/>
            </p:cNvSpPr>
            <p:nvPr/>
          </p:nvSpPr>
          <p:spPr>
            <a:xfrm>
              <a:off x="1979712" y="284236"/>
              <a:ext cx="65527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8000" dirty="0">
                  <a:solidFill>
                    <a:schemeClr val="bg1"/>
                  </a:solidFill>
                </a:rPr>
                <a:t>Quiz vaccins  </a:t>
              </a:r>
            </a:p>
          </p:txBody>
        </p:sp>
        <p:pic>
          <p:nvPicPr>
            <p:cNvPr id="9" name="Picture 3" descr="See original image">
              <a:extLst>
                <a:ext uri="{FF2B5EF4-FFF2-40B4-BE49-F238E27FC236}">
                  <a16:creationId xmlns:a16="http://schemas.microsoft.com/office/drawing/2014/main" id="{66B81703-746E-976F-1D0B-B00CE2974350}"/>
                </a:ext>
              </a:extLst>
            </p:cNvPr>
            <p:cNvPicPr>
              <a:picLocks noChangeAspect="1" noChangeArrowheads="1"/>
            </p:cNvPicPr>
            <p:nvPr/>
          </p:nvPicPr>
          <p:blipFill>
            <a:blip r:embed="rId3" cstate="print"/>
            <a:srcRect/>
            <a:stretch>
              <a:fillRect/>
            </a:stretch>
          </p:blipFill>
          <p:spPr bwMode="auto">
            <a:xfrm>
              <a:off x="24482" y="-17725"/>
              <a:ext cx="1104966" cy="1450421"/>
            </a:xfrm>
            <a:prstGeom prst="rect">
              <a:avLst/>
            </a:prstGeom>
            <a:noFill/>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00808"/>
            <a:ext cx="1837438" cy="1872208"/>
          </a:xfrm>
        </p:spPr>
        <p:txBody>
          <a:bodyPr>
            <a:normAutofit fontScale="92500" lnSpcReduction="20000"/>
          </a:bodyPr>
          <a:lstStyle/>
          <a:p>
            <a:pPr>
              <a:buNone/>
            </a:pPr>
            <a:endParaRPr lang="fr-FR" b="1" dirty="0"/>
          </a:p>
          <a:p>
            <a:pPr>
              <a:buNone/>
            </a:pPr>
            <a:endParaRPr lang="fr-FR" dirty="0"/>
          </a:p>
          <a:p>
            <a:pPr>
              <a:buNone/>
            </a:pPr>
            <a:r>
              <a:rPr lang="fr-FR" sz="3500" dirty="0"/>
              <a:t>Antidote</a:t>
            </a:r>
          </a:p>
          <a:p>
            <a:pPr>
              <a:buNone/>
            </a:pPr>
            <a:r>
              <a:rPr lang="fr-FR" sz="2400" dirty="0"/>
              <a:t>	</a:t>
            </a:r>
          </a:p>
          <a:p>
            <a:pPr>
              <a:buNone/>
            </a:pPr>
            <a:endParaRPr lang="fr-FR" sz="2400" dirty="0"/>
          </a:p>
          <a:p>
            <a:pPr>
              <a:buNone/>
            </a:pPr>
            <a:endParaRPr lang="fr-FR" sz="2400" dirty="0"/>
          </a:p>
          <a:p>
            <a:endParaRPr lang="fr-FR" dirty="0"/>
          </a:p>
        </p:txBody>
      </p:sp>
      <p:sp>
        <p:nvSpPr>
          <p:cNvPr id="4" name="Rectangle 3"/>
          <p:cNvSpPr/>
          <p:nvPr/>
        </p:nvSpPr>
        <p:spPr>
          <a:xfrm>
            <a:off x="2339752" y="692696"/>
            <a:ext cx="6588224" cy="2308324"/>
          </a:xfrm>
          <a:prstGeom prst="rect">
            <a:avLst/>
          </a:prstGeom>
        </p:spPr>
        <p:txBody>
          <a:bodyPr wrap="square">
            <a:spAutoFit/>
          </a:bodyPr>
          <a:lstStyle/>
          <a:p>
            <a:pPr algn="just"/>
            <a:r>
              <a:rPr lang="fr-FR" dirty="0"/>
              <a:t>Le vaccin  administré à des fins préventives  aide l’organisme à produire des anticorps contre une maladie en vue d’une immunisation. </a:t>
            </a:r>
          </a:p>
          <a:p>
            <a:r>
              <a:rPr lang="fr-FR" dirty="0"/>
              <a:t>Le temps d’incubation de la rage (entre 30 et 40j) permet au corps de fabriquer suffisamment d’anticorps avant que la maladie ne se déclare</a:t>
            </a:r>
          </a:p>
          <a:p>
            <a:endParaRPr lang="fr-FR" dirty="0"/>
          </a:p>
          <a:p>
            <a:endParaRPr lang="fr-FR" dirty="0"/>
          </a:p>
        </p:txBody>
      </p:sp>
      <p:sp>
        <p:nvSpPr>
          <p:cNvPr id="6" name="ZoneTexte 5"/>
          <p:cNvSpPr txBox="1"/>
          <p:nvPr/>
        </p:nvSpPr>
        <p:spPr>
          <a:xfrm>
            <a:off x="2051720" y="4653136"/>
            <a:ext cx="6000792" cy="1477328"/>
          </a:xfrm>
          <a:prstGeom prst="rect">
            <a:avLst/>
          </a:prstGeom>
          <a:noFill/>
        </p:spPr>
        <p:txBody>
          <a:bodyPr wrap="square" rtlCol="0">
            <a:spAutoFit/>
          </a:bodyPr>
          <a:lstStyle/>
          <a:p>
            <a:pPr algn="just"/>
            <a:r>
              <a:rPr lang="fr-FR" dirty="0"/>
              <a:t>Le sérum est un liquide que l’on extrait du sang, constitué de substances organiques et minérales. Il est administré en vue de la guérison d’une maladie, d’un virus ou d’une bactérie qui a déjà contaminé l’organisme, il agit rapidement et guérit la maladie ou l’infection immédiatement.</a:t>
            </a:r>
          </a:p>
        </p:txBody>
      </p:sp>
      <p:sp>
        <p:nvSpPr>
          <p:cNvPr id="7" name="Rectangle 6"/>
          <p:cNvSpPr/>
          <p:nvPr/>
        </p:nvSpPr>
        <p:spPr>
          <a:xfrm>
            <a:off x="0" y="0"/>
            <a:ext cx="5280997" cy="707886"/>
          </a:xfrm>
          <a:prstGeom prst="rect">
            <a:avLst/>
          </a:prstGeom>
        </p:spPr>
        <p:txBody>
          <a:bodyPr wrap="none">
            <a:spAutoFit/>
          </a:bodyPr>
          <a:lstStyle/>
          <a:p>
            <a:r>
              <a:rPr lang="fr-FR" sz="4000" b="1" dirty="0"/>
              <a:t>1</a:t>
            </a:r>
            <a:r>
              <a:rPr lang="fr-FR" sz="4000" dirty="0"/>
              <a:t> -   </a:t>
            </a:r>
            <a:r>
              <a:rPr lang="fr-FR" sz="4000" b="1" dirty="0"/>
              <a:t>Un vaccin  préventif</a:t>
            </a:r>
            <a:endParaRPr lang="fr-FR" sz="4000" dirty="0"/>
          </a:p>
        </p:txBody>
      </p:sp>
      <p:sp>
        <p:nvSpPr>
          <p:cNvPr id="8" name="Rectangle 7"/>
          <p:cNvSpPr/>
          <p:nvPr/>
        </p:nvSpPr>
        <p:spPr>
          <a:xfrm>
            <a:off x="2286000" y="2636912"/>
            <a:ext cx="4572000" cy="1754326"/>
          </a:xfrm>
          <a:prstGeom prst="rect">
            <a:avLst/>
          </a:prstGeom>
        </p:spPr>
        <p:txBody>
          <a:bodyPr wrap="square">
            <a:spAutoFit/>
          </a:bodyPr>
          <a:lstStyle/>
          <a:p>
            <a:pPr algn="just"/>
            <a:r>
              <a:rPr lang="fr-FR" dirty="0"/>
              <a:t>L’antidote est une substance appelée également contrepoison, s’opposant aux effets d’un poison ou d’un médicament. De façon générale un antidote est un traitement qui vise à supprimer ou à diminuer les effets d'une substance toxique.</a:t>
            </a:r>
          </a:p>
        </p:txBody>
      </p:sp>
      <p:sp>
        <p:nvSpPr>
          <p:cNvPr id="9" name="ZoneTexte 8"/>
          <p:cNvSpPr txBox="1"/>
          <p:nvPr/>
        </p:nvSpPr>
        <p:spPr>
          <a:xfrm>
            <a:off x="251520" y="4725144"/>
            <a:ext cx="1265090" cy="584775"/>
          </a:xfrm>
          <a:prstGeom prst="rect">
            <a:avLst/>
          </a:prstGeom>
          <a:noFill/>
        </p:spPr>
        <p:txBody>
          <a:bodyPr wrap="none" rtlCol="0">
            <a:spAutoFit/>
          </a:bodyPr>
          <a:lstStyle/>
          <a:p>
            <a:r>
              <a:rPr lang="fr-FR" sz="3200" dirty="0"/>
              <a:t>Sérum</a:t>
            </a:r>
          </a:p>
        </p:txBody>
      </p:sp>
      <p:pic>
        <p:nvPicPr>
          <p:cNvPr id="12290" name="Picture 2" descr="Afficher l'image d'origine"/>
          <p:cNvPicPr>
            <a:picLocks noChangeAspect="1" noChangeArrowheads="1"/>
          </p:cNvPicPr>
          <p:nvPr/>
        </p:nvPicPr>
        <p:blipFill>
          <a:blip r:embed="rId2" cstate="print"/>
          <a:srcRect/>
          <a:stretch>
            <a:fillRect/>
          </a:stretch>
        </p:blipFill>
        <p:spPr bwMode="auto">
          <a:xfrm>
            <a:off x="7020272" y="2060848"/>
            <a:ext cx="1732565" cy="2375918"/>
          </a:xfrm>
          <a:prstGeom prst="rect">
            <a:avLst/>
          </a:prstGeom>
          <a:noFill/>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EAC1812A-9071-48E2-04A4-E4284EE8F533}"/>
              </a:ext>
            </a:extLst>
          </p:cNvPr>
          <p:cNvGrpSpPr/>
          <p:nvPr/>
        </p:nvGrpSpPr>
        <p:grpSpPr>
          <a:xfrm>
            <a:off x="-34731" y="5225"/>
            <a:ext cx="9122700" cy="1450421"/>
            <a:chOff x="24482" y="-17725"/>
            <a:chExt cx="9122700" cy="1450421"/>
          </a:xfrm>
        </p:grpSpPr>
        <p:sp>
          <p:nvSpPr>
            <p:cNvPr id="5" name="Rectangle 4">
              <a:extLst>
                <a:ext uri="{FF2B5EF4-FFF2-40B4-BE49-F238E27FC236}">
                  <a16:creationId xmlns:a16="http://schemas.microsoft.com/office/drawing/2014/main" id="{519DCE94-5C9B-980E-26D7-86821EA3EF92}"/>
                </a:ext>
              </a:extLst>
            </p:cNvPr>
            <p:cNvSpPr/>
            <p:nvPr/>
          </p:nvSpPr>
          <p:spPr>
            <a:xfrm>
              <a:off x="24482" y="-4670"/>
              <a:ext cx="9122700" cy="138973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0626DC79-4111-C56E-8588-3284AB0FE9B2}"/>
                </a:ext>
              </a:extLst>
            </p:cNvPr>
            <p:cNvSpPr txBox="1">
              <a:spLocks/>
            </p:cNvSpPr>
            <p:nvPr/>
          </p:nvSpPr>
          <p:spPr>
            <a:xfrm>
              <a:off x="1979712" y="284236"/>
              <a:ext cx="65527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8000" dirty="0">
                  <a:solidFill>
                    <a:schemeClr val="bg1"/>
                  </a:solidFill>
                </a:rPr>
                <a:t>Quiz vaccins  </a:t>
              </a:r>
            </a:p>
          </p:txBody>
        </p:sp>
        <p:pic>
          <p:nvPicPr>
            <p:cNvPr id="7" name="Picture 3" descr="See original image">
              <a:extLst>
                <a:ext uri="{FF2B5EF4-FFF2-40B4-BE49-F238E27FC236}">
                  <a16:creationId xmlns:a16="http://schemas.microsoft.com/office/drawing/2014/main" id="{6C9C3F38-06A0-5E9D-C05D-5A45046025DE}"/>
                </a:ext>
              </a:extLst>
            </p:cNvPr>
            <p:cNvPicPr>
              <a:picLocks noChangeAspect="1" noChangeArrowheads="1"/>
            </p:cNvPicPr>
            <p:nvPr/>
          </p:nvPicPr>
          <p:blipFill>
            <a:blip r:embed="rId2" cstate="print"/>
            <a:srcRect/>
            <a:stretch>
              <a:fillRect/>
            </a:stretch>
          </p:blipFill>
          <p:spPr bwMode="auto">
            <a:xfrm>
              <a:off x="24482" y="-17725"/>
              <a:ext cx="1104966" cy="1450421"/>
            </a:xfrm>
            <a:prstGeom prst="rect">
              <a:avLst/>
            </a:prstGeom>
            <a:noFill/>
          </p:spPr>
        </p:pic>
      </p:grpSp>
      <p:pic>
        <p:nvPicPr>
          <p:cNvPr id="10243" name="Picture 3" descr="Afficher l'image d'origine"/>
          <p:cNvPicPr>
            <a:picLocks noChangeAspect="1" noChangeArrowheads="1"/>
          </p:cNvPicPr>
          <p:nvPr/>
        </p:nvPicPr>
        <p:blipFill>
          <a:blip r:embed="rId3" cstate="print"/>
          <a:srcRect/>
          <a:stretch>
            <a:fillRect/>
          </a:stretch>
        </p:blipFill>
        <p:spPr bwMode="auto">
          <a:xfrm rot="10800000">
            <a:off x="82910" y="5408688"/>
            <a:ext cx="1431032" cy="1431032"/>
          </a:xfrm>
          <a:prstGeom prst="rect">
            <a:avLst/>
          </a:prstGeom>
          <a:noFill/>
        </p:spPr>
      </p:pic>
      <p:sp>
        <p:nvSpPr>
          <p:cNvPr id="2" name="Titre 1"/>
          <p:cNvSpPr>
            <a:spLocks noGrp="1"/>
          </p:cNvSpPr>
          <p:nvPr>
            <p:ph type="title"/>
          </p:nvPr>
        </p:nvSpPr>
        <p:spPr>
          <a:xfrm>
            <a:off x="755576" y="1241884"/>
            <a:ext cx="8229600" cy="1431032"/>
          </a:xfrm>
        </p:spPr>
        <p:txBody>
          <a:bodyPr>
            <a:noAutofit/>
          </a:bodyPr>
          <a:lstStyle/>
          <a:p>
            <a:r>
              <a:rPr lang="fr-FR" sz="2800" b="1" dirty="0">
                <a:solidFill>
                  <a:schemeClr val="tx2">
                    <a:lumMod val="50000"/>
                  </a:schemeClr>
                </a:solidFill>
              </a:rPr>
              <a:t>Plusieurs injections successives étaient nécessaires dans les jours suivant la morsure. Combien ?</a:t>
            </a:r>
          </a:p>
        </p:txBody>
      </p:sp>
      <p:sp>
        <p:nvSpPr>
          <p:cNvPr id="3" name="Espace réservé du contenu 2"/>
          <p:cNvSpPr>
            <a:spLocks noGrp="1"/>
          </p:cNvSpPr>
          <p:nvPr>
            <p:ph idx="1"/>
          </p:nvPr>
        </p:nvSpPr>
        <p:spPr>
          <a:xfrm>
            <a:off x="827584" y="2672916"/>
            <a:ext cx="4464496" cy="3921299"/>
          </a:xfrm>
        </p:spPr>
        <p:txBody>
          <a:bodyPr/>
          <a:lstStyle/>
          <a:p>
            <a:pPr lvl="0">
              <a:buNone/>
            </a:pPr>
            <a:r>
              <a:rPr lang="fr-FR" b="1" dirty="0">
                <a:solidFill>
                  <a:schemeClr val="tx2">
                    <a:lumMod val="50000"/>
                  </a:schemeClr>
                </a:solidFill>
              </a:rPr>
              <a:t>1 - Entre 3 et 5</a:t>
            </a:r>
          </a:p>
          <a:p>
            <a:pPr lvl="0">
              <a:buNone/>
            </a:pPr>
            <a:endParaRPr lang="fr-FR" b="1" dirty="0">
              <a:solidFill>
                <a:schemeClr val="tx2">
                  <a:lumMod val="50000"/>
                </a:schemeClr>
              </a:solidFill>
            </a:endParaRPr>
          </a:p>
          <a:p>
            <a:pPr lvl="0">
              <a:buNone/>
            </a:pPr>
            <a:r>
              <a:rPr lang="fr-FR" b="1" dirty="0">
                <a:solidFill>
                  <a:schemeClr val="tx2">
                    <a:lumMod val="50000"/>
                  </a:schemeClr>
                </a:solidFill>
              </a:rPr>
              <a:t>2 - Entre 8 et 15</a:t>
            </a:r>
          </a:p>
          <a:p>
            <a:pPr lvl="0">
              <a:buNone/>
            </a:pPr>
            <a:endParaRPr lang="fr-FR" b="1" dirty="0">
              <a:solidFill>
                <a:schemeClr val="tx2">
                  <a:lumMod val="50000"/>
                </a:schemeClr>
              </a:solidFill>
            </a:endParaRPr>
          </a:p>
          <a:p>
            <a:pPr lvl="0">
              <a:buNone/>
            </a:pPr>
            <a:r>
              <a:rPr lang="fr-FR" b="1" dirty="0">
                <a:solidFill>
                  <a:schemeClr val="tx2">
                    <a:lumMod val="50000"/>
                  </a:schemeClr>
                </a:solidFill>
              </a:rPr>
              <a:t>3 - Entre 20 et 25</a:t>
            </a:r>
          </a:p>
          <a:p>
            <a:endParaRPr lang="fr-FR" dirty="0"/>
          </a:p>
        </p:txBody>
      </p:sp>
      <p:pic>
        <p:nvPicPr>
          <p:cNvPr id="1026" name="Picture 2" descr="C:\Users\DS\Desktop\info-vaccination.jpg"/>
          <p:cNvPicPr>
            <a:picLocks noChangeAspect="1" noChangeArrowheads="1"/>
          </p:cNvPicPr>
          <p:nvPr/>
        </p:nvPicPr>
        <p:blipFill>
          <a:blip r:embed="rId4" cstate="print"/>
          <a:srcRect/>
          <a:stretch>
            <a:fillRect/>
          </a:stretch>
        </p:blipFill>
        <p:spPr bwMode="auto">
          <a:xfrm>
            <a:off x="3923928" y="2780928"/>
            <a:ext cx="5229373" cy="393090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strVal val="#ppt_w*0.70"/>
                                          </p:val>
                                        </p:tav>
                                        <p:tav tm="100000">
                                          <p:val>
                                            <p:strVal val="#ppt_w"/>
                                          </p:val>
                                        </p:tav>
                                      </p:tavLst>
                                    </p:anim>
                                    <p:anim calcmode="lin" valueType="num">
                                      <p:cBhvr>
                                        <p:cTn id="8" dur="1000" fill="hold"/>
                                        <p:tgtEl>
                                          <p:spTgt spid="10243"/>
                                        </p:tgtEl>
                                        <p:attrNameLst>
                                          <p:attrName>ppt_h</p:attrName>
                                        </p:attrNameLst>
                                      </p:cBhvr>
                                      <p:tavLst>
                                        <p:tav tm="0">
                                          <p:val>
                                            <p:strVal val="#ppt_h"/>
                                          </p:val>
                                        </p:tav>
                                        <p:tav tm="100000">
                                          <p:val>
                                            <p:strVal val="#ppt_h"/>
                                          </p:val>
                                        </p:tav>
                                      </p:tavLst>
                                    </p:anim>
                                    <p:animEffect transition="in" filter="fade">
                                      <p:cBhvr>
                                        <p:cTn id="9"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9307"/>
            <a:ext cx="8229600" cy="1143000"/>
          </a:xfrm>
        </p:spPr>
        <p:txBody>
          <a:bodyPr>
            <a:normAutofit fontScale="90000"/>
          </a:bodyPr>
          <a:lstStyle/>
          <a:p>
            <a:pPr lvl="0"/>
            <a:r>
              <a:rPr lang="fr-FR" b="1" dirty="0"/>
              <a:t>2 - Entre 8 et 15</a:t>
            </a:r>
            <a:br>
              <a:rPr lang="fr-FR" dirty="0"/>
            </a:br>
            <a:endParaRPr lang="fr-FR" dirty="0"/>
          </a:p>
        </p:txBody>
      </p:sp>
      <p:sp>
        <p:nvSpPr>
          <p:cNvPr id="3" name="Espace réservé du contenu 2"/>
          <p:cNvSpPr>
            <a:spLocks noGrp="1"/>
          </p:cNvSpPr>
          <p:nvPr>
            <p:ph idx="1"/>
          </p:nvPr>
        </p:nvSpPr>
        <p:spPr>
          <a:xfrm>
            <a:off x="232944" y="692696"/>
            <a:ext cx="4402832" cy="2088231"/>
          </a:xfrm>
        </p:spPr>
        <p:txBody>
          <a:bodyPr/>
          <a:lstStyle/>
          <a:p>
            <a:r>
              <a:rPr lang="fr-FR" dirty="0"/>
              <a:t>Le traitement variait entre 9 et 11 injections</a:t>
            </a:r>
          </a:p>
        </p:txBody>
      </p:sp>
      <p:pic>
        <p:nvPicPr>
          <p:cNvPr id="4" name="Picture 1"/>
          <p:cNvPicPr>
            <a:picLocks noChangeAspect="1" noChangeArrowheads="1"/>
          </p:cNvPicPr>
          <p:nvPr/>
        </p:nvPicPr>
        <p:blipFill>
          <a:blip r:embed="rId2" cstate="print"/>
          <a:srcRect/>
          <a:stretch>
            <a:fillRect/>
          </a:stretch>
        </p:blipFill>
        <p:spPr bwMode="auto">
          <a:xfrm>
            <a:off x="6260563" y="1098815"/>
            <a:ext cx="2883437" cy="4660369"/>
          </a:xfrm>
          <a:prstGeom prst="rect">
            <a:avLst/>
          </a:prstGeom>
          <a:noFill/>
          <a:ln w="9525">
            <a:noFill/>
            <a:miter lim="800000"/>
            <a:headEnd/>
            <a:tailEnd/>
          </a:ln>
          <a:effectLst/>
        </p:spPr>
      </p:pic>
      <p:pic>
        <p:nvPicPr>
          <p:cNvPr id="1026" name="Picture 2" descr="C:\Users\DS\Desktop\ob_7979ba_vaccin3-copie11-copie.jpg"/>
          <p:cNvPicPr>
            <a:picLocks noChangeAspect="1" noChangeArrowheads="1"/>
          </p:cNvPicPr>
          <p:nvPr/>
        </p:nvPicPr>
        <p:blipFill>
          <a:blip r:embed="rId3" cstate="print"/>
          <a:srcRect/>
          <a:stretch>
            <a:fillRect/>
          </a:stretch>
        </p:blipFill>
        <p:spPr bwMode="auto">
          <a:xfrm>
            <a:off x="225762" y="2420888"/>
            <a:ext cx="5642382" cy="4220765"/>
          </a:xfrm>
          <a:prstGeom prst="rect">
            <a:avLst/>
          </a:prstGeom>
          <a:noFill/>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1614858"/>
            <a:ext cx="7164288" cy="1607300"/>
          </a:xfrm>
        </p:spPr>
        <p:txBody>
          <a:bodyPr>
            <a:normAutofit fontScale="90000"/>
          </a:bodyPr>
          <a:lstStyle/>
          <a:p>
            <a:r>
              <a:rPr lang="fr-FR" sz="3100" b="1" dirty="0">
                <a:solidFill>
                  <a:schemeClr val="tx2">
                    <a:lumMod val="50000"/>
                  </a:schemeClr>
                </a:solidFill>
              </a:rPr>
              <a:t>Les collaborateurs de Pasteur se sont illustrés par de grandes découvertes. </a:t>
            </a:r>
            <a:br>
              <a:rPr lang="fr-FR" sz="3100" b="1" dirty="0">
                <a:solidFill>
                  <a:schemeClr val="tx2">
                    <a:lumMod val="50000"/>
                  </a:schemeClr>
                </a:solidFill>
              </a:rPr>
            </a:br>
            <a:r>
              <a:rPr lang="fr-FR" sz="3100" b="1" dirty="0">
                <a:solidFill>
                  <a:schemeClr val="tx2">
                    <a:lumMod val="50000"/>
                  </a:schemeClr>
                </a:solidFill>
              </a:rPr>
              <a:t>Laquelle est-elle juste </a:t>
            </a:r>
            <a:r>
              <a:rPr lang="fr-FR" dirty="0"/>
              <a:t>?</a:t>
            </a:r>
          </a:p>
        </p:txBody>
      </p:sp>
      <p:pic>
        <p:nvPicPr>
          <p:cNvPr id="3074" name="Picture 2" descr="C:\Users\Utilisateur\Desktop\QUIZZ VACCINATION\calmette.jpg"/>
          <p:cNvPicPr>
            <a:picLocks noChangeAspect="1" noChangeArrowheads="1"/>
          </p:cNvPicPr>
          <p:nvPr/>
        </p:nvPicPr>
        <p:blipFill>
          <a:blip r:embed="rId2" cstate="print"/>
          <a:srcRect/>
          <a:stretch>
            <a:fillRect/>
          </a:stretch>
        </p:blipFill>
        <p:spPr bwMode="auto">
          <a:xfrm>
            <a:off x="-32068" y="1795980"/>
            <a:ext cx="1371362" cy="1639212"/>
          </a:xfrm>
          <a:prstGeom prst="rect">
            <a:avLst/>
          </a:prstGeom>
          <a:noFill/>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32068" y="3429000"/>
            <a:ext cx="1371362" cy="1574982"/>
          </a:xfrm>
          <a:prstGeom prst="rect">
            <a:avLst/>
          </a:prstGeom>
          <a:noFill/>
          <a:ln w="9525">
            <a:noFill/>
            <a:miter lim="800000"/>
            <a:headEnd/>
            <a:tailEnd/>
          </a:ln>
          <a:effectLst/>
        </p:spPr>
      </p:pic>
      <p:pic>
        <p:nvPicPr>
          <p:cNvPr id="3076" name="Picture 4" descr="C:\Users\Utilisateur\Desktop\QUIZZ VACCINATION\yersin.jpg"/>
          <p:cNvPicPr>
            <a:picLocks noChangeAspect="1" noChangeArrowheads="1"/>
          </p:cNvPicPr>
          <p:nvPr/>
        </p:nvPicPr>
        <p:blipFill>
          <a:blip r:embed="rId4" cstate="print"/>
          <a:srcRect/>
          <a:stretch>
            <a:fillRect/>
          </a:stretch>
        </p:blipFill>
        <p:spPr bwMode="auto">
          <a:xfrm>
            <a:off x="-27031" y="5003982"/>
            <a:ext cx="1366325" cy="1851028"/>
          </a:xfrm>
          <a:prstGeom prst="rect">
            <a:avLst/>
          </a:prstGeom>
          <a:noFill/>
        </p:spPr>
      </p:pic>
      <p:sp>
        <p:nvSpPr>
          <p:cNvPr id="7" name="Rectangle 6"/>
          <p:cNvSpPr/>
          <p:nvPr/>
        </p:nvSpPr>
        <p:spPr>
          <a:xfrm>
            <a:off x="2843808" y="3789040"/>
            <a:ext cx="5651932" cy="3539430"/>
          </a:xfrm>
          <a:prstGeom prst="rect">
            <a:avLst/>
          </a:prstGeom>
        </p:spPr>
        <p:txBody>
          <a:bodyPr wrap="none">
            <a:spAutoFit/>
          </a:bodyPr>
          <a:lstStyle/>
          <a:p>
            <a:pPr lvl="0">
              <a:buNone/>
            </a:pPr>
            <a:r>
              <a:rPr lang="fr-FR" sz="3200" b="1" dirty="0">
                <a:solidFill>
                  <a:schemeClr val="tx2">
                    <a:lumMod val="50000"/>
                  </a:schemeClr>
                </a:solidFill>
              </a:rPr>
              <a:t>1 - Albert Calmette : la diphtérie</a:t>
            </a:r>
          </a:p>
          <a:p>
            <a:endParaRPr lang="fr-FR" sz="3200" b="1" dirty="0">
              <a:solidFill>
                <a:schemeClr val="tx2">
                  <a:lumMod val="50000"/>
                </a:schemeClr>
              </a:solidFill>
            </a:endParaRPr>
          </a:p>
          <a:p>
            <a:r>
              <a:rPr lang="fr-FR" sz="3200" b="1" dirty="0">
                <a:solidFill>
                  <a:schemeClr val="tx2">
                    <a:lumMod val="50000"/>
                  </a:schemeClr>
                </a:solidFill>
              </a:rPr>
              <a:t>2 – Gaston Ramon: la grippe</a:t>
            </a:r>
          </a:p>
          <a:p>
            <a:endParaRPr lang="fr-FR" sz="3200" b="1" dirty="0">
              <a:solidFill>
                <a:schemeClr val="tx2">
                  <a:lumMod val="50000"/>
                </a:schemeClr>
              </a:solidFill>
            </a:endParaRPr>
          </a:p>
          <a:p>
            <a:r>
              <a:rPr lang="fr-FR" sz="3200" b="1" dirty="0">
                <a:solidFill>
                  <a:schemeClr val="tx2">
                    <a:lumMod val="50000"/>
                  </a:schemeClr>
                </a:solidFill>
              </a:rPr>
              <a:t>3 - Alexandre Yersin: la peste</a:t>
            </a:r>
          </a:p>
          <a:p>
            <a:endParaRPr lang="fr-FR" sz="3200" dirty="0"/>
          </a:p>
          <a:p>
            <a:pPr lvl="0">
              <a:buNone/>
            </a:pPr>
            <a:endParaRPr lang="fr-FR" sz="3200" dirty="0"/>
          </a:p>
        </p:txBody>
      </p:sp>
      <p:grpSp>
        <p:nvGrpSpPr>
          <p:cNvPr id="4" name="Groupe 3">
            <a:extLst>
              <a:ext uri="{FF2B5EF4-FFF2-40B4-BE49-F238E27FC236}">
                <a16:creationId xmlns:a16="http://schemas.microsoft.com/office/drawing/2014/main" id="{0298E514-4FCB-3E82-0E13-676833E233F9}"/>
              </a:ext>
            </a:extLst>
          </p:cNvPr>
          <p:cNvGrpSpPr/>
          <p:nvPr/>
        </p:nvGrpSpPr>
        <p:grpSpPr>
          <a:xfrm>
            <a:off x="-34731" y="5225"/>
            <a:ext cx="9122700" cy="1450421"/>
            <a:chOff x="24482" y="-17725"/>
            <a:chExt cx="9122700" cy="1450421"/>
          </a:xfrm>
        </p:grpSpPr>
        <p:sp>
          <p:nvSpPr>
            <p:cNvPr id="5" name="Rectangle 4">
              <a:extLst>
                <a:ext uri="{FF2B5EF4-FFF2-40B4-BE49-F238E27FC236}">
                  <a16:creationId xmlns:a16="http://schemas.microsoft.com/office/drawing/2014/main" id="{3BEB82EF-BF58-886E-D8D9-2F103C010A90}"/>
                </a:ext>
              </a:extLst>
            </p:cNvPr>
            <p:cNvSpPr/>
            <p:nvPr/>
          </p:nvSpPr>
          <p:spPr>
            <a:xfrm>
              <a:off x="24482" y="-4670"/>
              <a:ext cx="9122700" cy="138973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DADAB438-D3C7-3C2C-3B79-FAA1933E9004}"/>
                </a:ext>
              </a:extLst>
            </p:cNvPr>
            <p:cNvSpPr txBox="1">
              <a:spLocks/>
            </p:cNvSpPr>
            <p:nvPr/>
          </p:nvSpPr>
          <p:spPr>
            <a:xfrm>
              <a:off x="1979712" y="284236"/>
              <a:ext cx="65527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8000" dirty="0">
                  <a:solidFill>
                    <a:schemeClr val="bg1"/>
                  </a:solidFill>
                </a:rPr>
                <a:t>Quiz vaccins  </a:t>
              </a:r>
            </a:p>
          </p:txBody>
        </p:sp>
        <p:pic>
          <p:nvPicPr>
            <p:cNvPr id="9" name="Picture 3" descr="See original image">
              <a:extLst>
                <a:ext uri="{FF2B5EF4-FFF2-40B4-BE49-F238E27FC236}">
                  <a16:creationId xmlns:a16="http://schemas.microsoft.com/office/drawing/2014/main" id="{F1BCAD5A-47B5-215D-DF32-D79290D5A25F}"/>
                </a:ext>
              </a:extLst>
            </p:cNvPr>
            <p:cNvPicPr>
              <a:picLocks noChangeAspect="1" noChangeArrowheads="1"/>
            </p:cNvPicPr>
            <p:nvPr/>
          </p:nvPicPr>
          <p:blipFill>
            <a:blip r:embed="rId5" cstate="print"/>
            <a:srcRect/>
            <a:stretch>
              <a:fillRect/>
            </a:stretch>
          </p:blipFill>
          <p:spPr bwMode="auto">
            <a:xfrm>
              <a:off x="24482" y="-17725"/>
              <a:ext cx="1104966" cy="1450421"/>
            </a:xfrm>
            <a:prstGeom prst="rect">
              <a:avLst/>
            </a:prstGeom>
            <a:noFill/>
          </p:spPr>
        </p:pic>
      </p:gr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283808"/>
            <a:ext cx="3744416" cy="1073462"/>
          </a:xfrm>
        </p:spPr>
        <p:txBody>
          <a:bodyPr>
            <a:normAutofit fontScale="92500" lnSpcReduction="10000"/>
          </a:bodyPr>
          <a:lstStyle/>
          <a:p>
            <a:pPr lvl="0">
              <a:buNone/>
            </a:pPr>
            <a:endParaRPr lang="fr-FR" sz="2800" dirty="0"/>
          </a:p>
          <a:p>
            <a:pPr lvl="0">
              <a:buNone/>
            </a:pPr>
            <a:r>
              <a:rPr lang="fr-FR" sz="2200" dirty="0"/>
              <a:t>Gaston Ramon </a:t>
            </a:r>
            <a:r>
              <a:rPr lang="fr-FR" sz="1900" dirty="0"/>
              <a:t>invente le sérum antitétanique en 1928</a:t>
            </a:r>
          </a:p>
          <a:p>
            <a:pPr>
              <a:buNone/>
            </a:pPr>
            <a:endParaRPr lang="fr-FR" dirty="0"/>
          </a:p>
          <a:p>
            <a:pPr>
              <a:buNone/>
            </a:pPr>
            <a:endParaRPr lang="fr-FR" dirty="0"/>
          </a:p>
          <a:p>
            <a:endParaRPr lang="fr-FR" dirty="0"/>
          </a:p>
        </p:txBody>
      </p:sp>
      <p:pic>
        <p:nvPicPr>
          <p:cNvPr id="4100" name="Picture 4"/>
          <p:cNvPicPr>
            <a:picLocks noChangeAspect="1" noChangeArrowheads="1"/>
          </p:cNvPicPr>
          <p:nvPr/>
        </p:nvPicPr>
        <p:blipFill>
          <a:blip r:embed="rId2" cstate="print"/>
          <a:srcRect/>
          <a:stretch>
            <a:fillRect/>
          </a:stretch>
        </p:blipFill>
        <p:spPr bwMode="auto">
          <a:xfrm>
            <a:off x="5126693" y="971872"/>
            <a:ext cx="3990443" cy="2520280"/>
          </a:xfrm>
          <a:prstGeom prst="rect">
            <a:avLst/>
          </a:prstGeom>
          <a:noFill/>
          <a:ln w="9525">
            <a:noFill/>
            <a:miter lim="800000"/>
            <a:headEnd/>
            <a:tailEnd/>
          </a:ln>
          <a:effectLst/>
        </p:spPr>
      </p:pic>
      <p:sp>
        <p:nvSpPr>
          <p:cNvPr id="7" name="ZoneTexte 6"/>
          <p:cNvSpPr txBox="1"/>
          <p:nvPr/>
        </p:nvSpPr>
        <p:spPr>
          <a:xfrm>
            <a:off x="383905" y="3384633"/>
            <a:ext cx="3870098" cy="954107"/>
          </a:xfrm>
          <a:prstGeom prst="rect">
            <a:avLst/>
          </a:prstGeom>
          <a:noFill/>
        </p:spPr>
        <p:txBody>
          <a:bodyPr wrap="square" rtlCol="0">
            <a:spAutoFit/>
          </a:bodyPr>
          <a:lstStyle/>
          <a:p>
            <a:pPr lvl="0"/>
            <a:r>
              <a:rPr lang="fr-FR" sz="2000" dirty="0"/>
              <a:t>Albert Calmette</a:t>
            </a:r>
            <a:r>
              <a:rPr lang="fr-FR" dirty="0"/>
              <a:t> (1863-1933)</a:t>
            </a:r>
          </a:p>
          <a:p>
            <a:r>
              <a:rPr lang="fr-FR" dirty="0"/>
              <a:t>En 1921, avec Camille Guérin il réalise le 1</a:t>
            </a:r>
            <a:r>
              <a:rPr lang="fr-FR" baseline="30000" dirty="0"/>
              <a:t>er</a:t>
            </a:r>
            <a:r>
              <a:rPr lang="fr-FR" dirty="0"/>
              <a:t> vaccin antituberculeux, le BCG.</a:t>
            </a:r>
          </a:p>
        </p:txBody>
      </p:sp>
      <p:sp>
        <p:nvSpPr>
          <p:cNvPr id="6" name="Rectangle 5"/>
          <p:cNvSpPr/>
          <p:nvPr/>
        </p:nvSpPr>
        <p:spPr>
          <a:xfrm>
            <a:off x="611560" y="188640"/>
            <a:ext cx="5675528" cy="646331"/>
          </a:xfrm>
          <a:prstGeom prst="rect">
            <a:avLst/>
          </a:prstGeom>
        </p:spPr>
        <p:txBody>
          <a:bodyPr wrap="none">
            <a:spAutoFit/>
          </a:bodyPr>
          <a:lstStyle/>
          <a:p>
            <a:pPr>
              <a:buNone/>
            </a:pPr>
            <a:r>
              <a:rPr lang="fr-FR" sz="3600" b="1" dirty="0"/>
              <a:t>3 -Alexandre Yersin : la peste</a:t>
            </a:r>
          </a:p>
        </p:txBody>
      </p:sp>
      <p:sp>
        <p:nvSpPr>
          <p:cNvPr id="9" name="ZoneTexte 8"/>
          <p:cNvSpPr txBox="1"/>
          <p:nvPr/>
        </p:nvSpPr>
        <p:spPr>
          <a:xfrm>
            <a:off x="6876256" y="332656"/>
            <a:ext cx="1297150" cy="369332"/>
          </a:xfrm>
          <a:prstGeom prst="rect">
            <a:avLst/>
          </a:prstGeom>
          <a:noFill/>
        </p:spPr>
        <p:txBody>
          <a:bodyPr wrap="none" rtlCol="0">
            <a:spAutoFit/>
          </a:bodyPr>
          <a:lstStyle/>
          <a:p>
            <a:r>
              <a:rPr lang="fr-FR" dirty="0"/>
              <a:t>1863 - 1943</a:t>
            </a:r>
          </a:p>
        </p:txBody>
      </p:sp>
      <p:sp>
        <p:nvSpPr>
          <p:cNvPr id="12" name="Rectangle 11"/>
          <p:cNvSpPr/>
          <p:nvPr/>
        </p:nvSpPr>
        <p:spPr>
          <a:xfrm>
            <a:off x="395536" y="835238"/>
            <a:ext cx="4572000" cy="1754326"/>
          </a:xfrm>
          <a:prstGeom prst="rect">
            <a:avLst/>
          </a:prstGeom>
        </p:spPr>
        <p:txBody>
          <a:bodyPr>
            <a:spAutoFit/>
          </a:bodyPr>
          <a:lstStyle/>
          <a:p>
            <a:r>
              <a:rPr lang="fr-FR" dirty="0"/>
              <a:t>En 1894, il isole le bacille de la peste.</a:t>
            </a:r>
          </a:p>
          <a:p>
            <a:r>
              <a:rPr lang="fr-FR" dirty="0"/>
              <a:t>En 1895 il installe un petit laboratoire (devenu Institut Pasteur de Nha Trang en 1905) pour y étudier les maladies du cheptel indochinois. Il crée également les Instituts Pasteur de Hanoï, Saïgon et Dalat.</a:t>
            </a:r>
          </a:p>
        </p:txBody>
      </p:sp>
      <p:pic>
        <p:nvPicPr>
          <p:cNvPr id="6145" name="Picture 1"/>
          <p:cNvPicPr>
            <a:picLocks noChangeAspect="1" noChangeArrowheads="1"/>
          </p:cNvPicPr>
          <p:nvPr/>
        </p:nvPicPr>
        <p:blipFill>
          <a:blip r:embed="rId3" cstate="print"/>
          <a:srcRect/>
          <a:stretch>
            <a:fillRect/>
          </a:stretch>
        </p:blipFill>
        <p:spPr bwMode="auto">
          <a:xfrm>
            <a:off x="9698" y="4366103"/>
            <a:ext cx="9124603" cy="2491384"/>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dessin, illustration, clipart&#10;&#10;Description générée automatiquement">
            <a:extLst>
              <a:ext uri="{FF2B5EF4-FFF2-40B4-BE49-F238E27FC236}">
                <a16:creationId xmlns:a16="http://schemas.microsoft.com/office/drawing/2014/main" id="{2AF3FCA6-9C14-CC19-3F7C-844E72A2C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0888"/>
            <a:ext cx="4437112" cy="4437112"/>
          </a:xfrm>
          <a:prstGeom prst="rect">
            <a:avLst/>
          </a:prstGeom>
        </p:spPr>
      </p:pic>
      <p:sp>
        <p:nvSpPr>
          <p:cNvPr id="2" name="Titre 1"/>
          <p:cNvSpPr>
            <a:spLocks noGrp="1"/>
          </p:cNvSpPr>
          <p:nvPr>
            <p:ph type="title"/>
          </p:nvPr>
        </p:nvSpPr>
        <p:spPr>
          <a:xfrm>
            <a:off x="1" y="1455646"/>
            <a:ext cx="9087968" cy="4853674"/>
          </a:xfrm>
        </p:spPr>
        <p:txBody>
          <a:bodyPr>
            <a:normAutofit fontScale="90000"/>
          </a:bodyPr>
          <a:lstStyle/>
          <a:p>
            <a:pPr marL="1440000"/>
            <a:r>
              <a:rPr lang="fr-FR" b="1" dirty="0"/>
              <a:t>En </a:t>
            </a:r>
            <a:r>
              <a:rPr lang="fr-FR" b="1" dirty="0">
                <a:solidFill>
                  <a:srgbClr val="FF0000"/>
                </a:solidFill>
              </a:rPr>
              <a:t>2015</a:t>
            </a:r>
            <a:r>
              <a:rPr lang="fr-FR" b="1" dirty="0"/>
              <a:t>, en France combien de traitements ont-ils été effectués </a:t>
            </a:r>
            <a:br>
              <a:rPr lang="fr-FR" b="1" dirty="0"/>
            </a:br>
            <a:r>
              <a:rPr lang="fr-FR" b="1" dirty="0"/>
              <a:t>en </a:t>
            </a:r>
            <a:r>
              <a:rPr lang="fr-FR" b="1" dirty="0">
                <a:solidFill>
                  <a:srgbClr val="FF0000"/>
                </a:solidFill>
              </a:rPr>
              <a:t>France </a:t>
            </a:r>
            <a:r>
              <a:rPr lang="fr-FR" b="1" dirty="0"/>
              <a:t>? </a:t>
            </a:r>
            <a:br>
              <a:rPr lang="fr-FR" b="1" dirty="0"/>
            </a:br>
            <a:br>
              <a:rPr lang="fr-FR" b="1" dirty="0"/>
            </a:br>
            <a:r>
              <a:rPr lang="fr-FR" b="1" dirty="0"/>
              <a:t>1 - 1283</a:t>
            </a:r>
            <a:br>
              <a:rPr lang="fr-FR" b="1" dirty="0"/>
            </a:br>
            <a:r>
              <a:rPr lang="fr-FR" b="1" dirty="0"/>
              <a:t>2 - 2563</a:t>
            </a:r>
            <a:br>
              <a:rPr lang="fr-FR" b="1" dirty="0"/>
            </a:br>
            <a:r>
              <a:rPr lang="fr-FR" b="1" dirty="0"/>
              <a:t>3 - 4173</a:t>
            </a:r>
            <a:br>
              <a:rPr lang="fr-FR" b="1" dirty="0"/>
            </a:br>
            <a:endParaRPr lang="fr-FR" dirty="0"/>
          </a:p>
        </p:txBody>
      </p:sp>
      <p:grpSp>
        <p:nvGrpSpPr>
          <p:cNvPr id="4" name="Groupe 3">
            <a:extLst>
              <a:ext uri="{FF2B5EF4-FFF2-40B4-BE49-F238E27FC236}">
                <a16:creationId xmlns:a16="http://schemas.microsoft.com/office/drawing/2014/main" id="{0A062CD0-4146-EF16-4198-797E7CC36C0B}"/>
              </a:ext>
            </a:extLst>
          </p:cNvPr>
          <p:cNvGrpSpPr/>
          <p:nvPr/>
        </p:nvGrpSpPr>
        <p:grpSpPr>
          <a:xfrm>
            <a:off x="-34731" y="5225"/>
            <a:ext cx="9122700" cy="1450421"/>
            <a:chOff x="24482" y="-17725"/>
            <a:chExt cx="9122700" cy="1450421"/>
          </a:xfrm>
        </p:grpSpPr>
        <p:sp>
          <p:nvSpPr>
            <p:cNvPr id="5" name="Rectangle 4">
              <a:extLst>
                <a:ext uri="{FF2B5EF4-FFF2-40B4-BE49-F238E27FC236}">
                  <a16:creationId xmlns:a16="http://schemas.microsoft.com/office/drawing/2014/main" id="{648CC4BA-FE62-7432-FF20-453E8B2AB3AD}"/>
                </a:ext>
              </a:extLst>
            </p:cNvPr>
            <p:cNvSpPr/>
            <p:nvPr/>
          </p:nvSpPr>
          <p:spPr>
            <a:xfrm>
              <a:off x="24482" y="-4670"/>
              <a:ext cx="9122700" cy="138973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27E0100B-88F6-268F-3DFF-794A173ACA47}"/>
                </a:ext>
              </a:extLst>
            </p:cNvPr>
            <p:cNvSpPr txBox="1">
              <a:spLocks/>
            </p:cNvSpPr>
            <p:nvPr/>
          </p:nvSpPr>
          <p:spPr>
            <a:xfrm>
              <a:off x="1979712" y="284236"/>
              <a:ext cx="65527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8000" dirty="0">
                  <a:solidFill>
                    <a:schemeClr val="bg1"/>
                  </a:solidFill>
                </a:rPr>
                <a:t>Quiz vaccins  </a:t>
              </a:r>
            </a:p>
          </p:txBody>
        </p:sp>
        <p:pic>
          <p:nvPicPr>
            <p:cNvPr id="7" name="Picture 3" descr="See original image">
              <a:extLst>
                <a:ext uri="{FF2B5EF4-FFF2-40B4-BE49-F238E27FC236}">
                  <a16:creationId xmlns:a16="http://schemas.microsoft.com/office/drawing/2014/main" id="{2ED4AD14-F253-F1FC-F4FE-C79885DB97AB}"/>
                </a:ext>
              </a:extLst>
            </p:cNvPr>
            <p:cNvPicPr>
              <a:picLocks noChangeAspect="1" noChangeArrowheads="1"/>
            </p:cNvPicPr>
            <p:nvPr/>
          </p:nvPicPr>
          <p:blipFill>
            <a:blip r:embed="rId3" cstate="print"/>
            <a:srcRect/>
            <a:stretch>
              <a:fillRect/>
            </a:stretch>
          </p:blipFill>
          <p:spPr bwMode="auto">
            <a:xfrm>
              <a:off x="24482" y="-17725"/>
              <a:ext cx="1104966" cy="1450421"/>
            </a:xfrm>
            <a:prstGeom prst="rect">
              <a:avLst/>
            </a:prstGeom>
            <a:noFill/>
          </p:spPr>
        </p:pic>
      </p:gr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861048"/>
            <a:ext cx="8786842" cy="2643206"/>
          </a:xfrm>
        </p:spPr>
        <p:txBody>
          <a:bodyPr>
            <a:normAutofit fontScale="90000"/>
          </a:bodyPr>
          <a:lstStyle/>
          <a:p>
            <a:pPr algn="l"/>
            <a:br>
              <a:rPr lang="fr-FR" sz="2700" dirty="0"/>
            </a:br>
            <a:r>
              <a:rPr lang="fr-FR" sz="2700" dirty="0">
                <a:solidFill>
                  <a:schemeClr val="tx1">
                    <a:lumMod val="95000"/>
                    <a:lumOff val="5000"/>
                  </a:schemeClr>
                </a:solidFill>
              </a:rPr>
              <a:t>Joseph </a:t>
            </a:r>
            <a:r>
              <a:rPr lang="fr-FR" sz="2700" b="1" dirty="0">
                <a:solidFill>
                  <a:schemeClr val="tx1">
                    <a:lumMod val="95000"/>
                    <a:lumOff val="5000"/>
                  </a:schemeClr>
                </a:solidFill>
              </a:rPr>
              <a:t>Lister</a:t>
            </a:r>
            <a:r>
              <a:rPr lang="fr-FR" sz="2700" dirty="0">
                <a:solidFill>
                  <a:schemeClr val="tx1">
                    <a:lumMod val="95000"/>
                    <a:lumOff val="5000"/>
                  </a:schemeClr>
                </a:solidFill>
              </a:rPr>
              <a:t> : 1749 - 1823 </a:t>
            </a:r>
            <a:br>
              <a:rPr lang="fr-FR" sz="2700" dirty="0">
                <a:solidFill>
                  <a:schemeClr val="tx1">
                    <a:lumMod val="95000"/>
                    <a:lumOff val="5000"/>
                  </a:schemeClr>
                </a:solidFill>
              </a:rPr>
            </a:br>
            <a:r>
              <a:rPr lang="fr-FR" sz="2700" dirty="0">
                <a:solidFill>
                  <a:schemeClr val="tx1">
                    <a:lumMod val="95000"/>
                    <a:lumOff val="5000"/>
                  </a:schemeClr>
                </a:solidFill>
              </a:rPr>
              <a:t>pionnier de l’antisepsie dans la chirurgie opératoire</a:t>
            </a:r>
            <a:br>
              <a:rPr lang="fr-FR" sz="2700" dirty="0">
                <a:solidFill>
                  <a:schemeClr val="tx1">
                    <a:lumMod val="95000"/>
                    <a:lumOff val="5000"/>
                  </a:schemeClr>
                </a:solidFill>
              </a:rPr>
            </a:br>
            <a:br>
              <a:rPr lang="fr-FR" sz="2700" dirty="0">
                <a:solidFill>
                  <a:schemeClr val="tx1">
                    <a:lumMod val="95000"/>
                    <a:lumOff val="5000"/>
                  </a:schemeClr>
                </a:solidFill>
              </a:rPr>
            </a:br>
            <a:r>
              <a:rPr lang="fr-FR" sz="2700" dirty="0">
                <a:solidFill>
                  <a:schemeClr val="tx1">
                    <a:lumMod val="95000"/>
                    <a:lumOff val="5000"/>
                  </a:schemeClr>
                </a:solidFill>
              </a:rPr>
              <a:t>James </a:t>
            </a:r>
            <a:r>
              <a:rPr lang="fr-FR" sz="2700" b="1" dirty="0">
                <a:solidFill>
                  <a:schemeClr val="tx1">
                    <a:lumMod val="95000"/>
                    <a:lumOff val="5000"/>
                  </a:schemeClr>
                </a:solidFill>
              </a:rPr>
              <a:t>Parkinson: </a:t>
            </a:r>
            <a:r>
              <a:rPr lang="fr-FR" sz="2700" dirty="0">
                <a:solidFill>
                  <a:schemeClr val="tx1">
                    <a:lumMod val="95000"/>
                    <a:lumOff val="5000"/>
                  </a:schemeClr>
                </a:solidFill>
              </a:rPr>
              <a:t>1755 – 1824 </a:t>
            </a:r>
            <a:br>
              <a:rPr lang="fr-FR" sz="2700" b="1" dirty="0">
                <a:solidFill>
                  <a:schemeClr val="tx1">
                    <a:lumMod val="95000"/>
                    <a:lumOff val="5000"/>
                  </a:schemeClr>
                </a:solidFill>
              </a:rPr>
            </a:br>
            <a:r>
              <a:rPr lang="fr-FR" sz="2700" dirty="0">
                <a:solidFill>
                  <a:schemeClr val="tx1">
                    <a:lumMod val="95000"/>
                    <a:lumOff val="5000"/>
                  </a:schemeClr>
                </a:solidFill>
              </a:rPr>
              <a:t> étudie la « paralysie agitante – Maladie de Parkinson »</a:t>
            </a:r>
            <a:br>
              <a:rPr lang="fr-FR" sz="2700" dirty="0"/>
            </a:br>
            <a:r>
              <a:rPr lang="fr-FR" dirty="0"/>
              <a:t> </a:t>
            </a:r>
            <a:br>
              <a:rPr lang="fr-FR" dirty="0"/>
            </a:br>
            <a:endParaRPr lang="fr-FR" dirty="0"/>
          </a:p>
        </p:txBody>
      </p:sp>
      <p:sp>
        <p:nvSpPr>
          <p:cNvPr id="3" name="Espace réservé du contenu 2"/>
          <p:cNvSpPr>
            <a:spLocks noGrp="1"/>
          </p:cNvSpPr>
          <p:nvPr>
            <p:ph idx="1"/>
          </p:nvPr>
        </p:nvSpPr>
        <p:spPr>
          <a:xfrm>
            <a:off x="0" y="332656"/>
            <a:ext cx="8229600" cy="857256"/>
          </a:xfrm>
        </p:spPr>
        <p:txBody>
          <a:bodyPr>
            <a:normAutofit/>
          </a:bodyPr>
          <a:lstStyle/>
          <a:p>
            <a:pPr lvl="0">
              <a:buNone/>
            </a:pPr>
            <a:r>
              <a:rPr lang="fr-FR" sz="3600" b="1" dirty="0"/>
              <a:t>2 - Edward Jenner   1749 - 1823</a:t>
            </a:r>
          </a:p>
          <a:p>
            <a:pPr>
              <a:buNone/>
            </a:pPr>
            <a:endParaRPr lang="fr-FR" dirty="0"/>
          </a:p>
        </p:txBody>
      </p:sp>
      <p:sp>
        <p:nvSpPr>
          <p:cNvPr id="5" name="ZoneTexte 4"/>
          <p:cNvSpPr txBox="1"/>
          <p:nvPr/>
        </p:nvSpPr>
        <p:spPr>
          <a:xfrm>
            <a:off x="323528" y="1916832"/>
            <a:ext cx="8205719" cy="1631216"/>
          </a:xfrm>
          <a:prstGeom prst="rect">
            <a:avLst/>
          </a:prstGeom>
          <a:noFill/>
        </p:spPr>
        <p:txBody>
          <a:bodyPr wrap="square" rtlCol="0">
            <a:spAutoFit/>
          </a:bodyPr>
          <a:lstStyle/>
          <a:p>
            <a:pPr algn="just"/>
            <a:r>
              <a:rPr lang="fr-FR" sz="2000" b="1" dirty="0"/>
              <a:t>Sur une jeune vachère contaminée par la vaccine des vaches (</a:t>
            </a:r>
            <a:r>
              <a:rPr lang="fr-FR" sz="2000" b="1" dirty="0" err="1"/>
              <a:t>cow</a:t>
            </a:r>
            <a:r>
              <a:rPr lang="fr-FR" sz="2000" b="1" dirty="0"/>
              <a:t> </a:t>
            </a:r>
            <a:r>
              <a:rPr lang="fr-FR" sz="2000" b="1" dirty="0" err="1"/>
              <a:t>pox</a:t>
            </a:r>
            <a:r>
              <a:rPr lang="fr-FR" sz="2000" b="1" dirty="0"/>
              <a:t>), </a:t>
            </a:r>
          </a:p>
          <a:p>
            <a:pPr algn="just"/>
            <a:r>
              <a:rPr lang="fr-FR" sz="2000" b="1" dirty="0"/>
              <a:t>il prélève le contenu d’une pustule et l’inocule à un  jeune garçon qui  développe  des pustules mais s’en remet.</a:t>
            </a:r>
          </a:p>
          <a:p>
            <a:pPr algn="just"/>
            <a:r>
              <a:rPr lang="fr-FR" sz="2000" b="1" dirty="0"/>
              <a:t>Il lui inocule ensuite la variole .  L’enfant n’attrape  pas la maladie. Il est immunisé</a:t>
            </a:r>
            <a:r>
              <a:rPr lang="fr-FR" sz="2000" dirty="0"/>
              <a:t>.</a:t>
            </a:r>
          </a:p>
        </p:txBody>
      </p:sp>
      <p:pic>
        <p:nvPicPr>
          <p:cNvPr id="4" name="Image 3">
            <a:extLst>
              <a:ext uri="{FF2B5EF4-FFF2-40B4-BE49-F238E27FC236}">
                <a16:creationId xmlns:a16="http://schemas.microsoft.com/office/drawing/2014/main" id="{DE9B036B-A445-8EB1-C852-24D7C4088D70}"/>
              </a:ext>
            </a:extLst>
          </p:cNvPr>
          <p:cNvPicPr>
            <a:picLocks noChangeAspect="1"/>
          </p:cNvPicPr>
          <p:nvPr/>
        </p:nvPicPr>
        <p:blipFill>
          <a:blip r:embed="rId2"/>
          <a:stretch>
            <a:fillRect/>
          </a:stretch>
        </p:blipFill>
        <p:spPr>
          <a:xfrm>
            <a:off x="7048586" y="0"/>
            <a:ext cx="2088232" cy="1983237"/>
          </a:xfrm>
          <a:prstGeom prst="rect">
            <a:avLst/>
          </a:prstGeom>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88640"/>
            <a:ext cx="8229600" cy="4525963"/>
          </a:xfrm>
        </p:spPr>
        <p:txBody>
          <a:bodyPr/>
          <a:lstStyle/>
          <a:p>
            <a:pPr marL="0" indent="0">
              <a:buNone/>
            </a:pPr>
            <a:r>
              <a:rPr lang="fr-FR" b="1" dirty="0">
                <a:solidFill>
                  <a:schemeClr val="tx2">
                    <a:lumMod val="50000"/>
                  </a:schemeClr>
                </a:solidFill>
              </a:rPr>
              <a:t>3- En 2015, 8 336 consultations ont été effectuées dans les centres antirabiques et ont donné lieu à </a:t>
            </a:r>
          </a:p>
          <a:p>
            <a:pPr marL="0" indent="0">
              <a:buNone/>
            </a:pPr>
            <a:endParaRPr lang="fr-FR" dirty="0"/>
          </a:p>
          <a:p>
            <a:pPr algn="ctr">
              <a:buNone/>
            </a:pPr>
            <a:r>
              <a:rPr lang="fr-FR" sz="3600" b="1" dirty="0"/>
              <a:t> </a:t>
            </a:r>
            <a:r>
              <a:rPr lang="fr-FR" sz="3600" b="1" dirty="0">
                <a:solidFill>
                  <a:srgbClr val="FF0000"/>
                </a:solidFill>
              </a:rPr>
              <a:t>4 173 </a:t>
            </a:r>
            <a:r>
              <a:rPr lang="fr-FR" sz="3600" b="1" dirty="0"/>
              <a:t>traitements après exposition.</a:t>
            </a:r>
            <a:endParaRPr lang="fr-FR" sz="3600" dirty="0"/>
          </a:p>
          <a:p>
            <a:pPr>
              <a:buNone/>
            </a:pPr>
            <a:r>
              <a:rPr lang="fr-FR" b="1" dirty="0"/>
              <a:t> </a:t>
            </a:r>
          </a:p>
          <a:p>
            <a:pPr algn="r">
              <a:buNone/>
            </a:pPr>
            <a:r>
              <a:rPr lang="fr-FR" sz="2400" i="1" dirty="0"/>
              <a:t>Source: Institut Pasteur</a:t>
            </a:r>
          </a:p>
          <a:p>
            <a:endParaRPr lang="fr-FR" dirty="0"/>
          </a:p>
        </p:txBody>
      </p:sp>
      <p:pic>
        <p:nvPicPr>
          <p:cNvPr id="6" name="Image 5" descr="Une image contenant Équipement médical, Équipement de laboratoire, Solution, bouteille&#10;&#10;Description générée automatiquement">
            <a:extLst>
              <a:ext uri="{FF2B5EF4-FFF2-40B4-BE49-F238E27FC236}">
                <a16:creationId xmlns:a16="http://schemas.microsoft.com/office/drawing/2014/main" id="{31FF4BC0-60D8-7B4F-04D7-1D46495C2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6300"/>
            <a:ext cx="5626100" cy="3441700"/>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82" y="1493941"/>
            <a:ext cx="9012013" cy="1143000"/>
          </a:xfrm>
        </p:spPr>
        <p:txBody>
          <a:bodyPr>
            <a:normAutofit fontScale="90000"/>
          </a:bodyPr>
          <a:lstStyle/>
          <a:p>
            <a:br>
              <a:rPr lang="fr-FR" sz="3100" b="1" dirty="0"/>
            </a:br>
            <a:r>
              <a:rPr lang="fr-FR" sz="3100" b="1" dirty="0">
                <a:solidFill>
                  <a:srgbClr val="002060"/>
                </a:solidFill>
              </a:rPr>
              <a:t> En 1882, Pasteur entre à l’Académie Française. </a:t>
            </a:r>
            <a:br>
              <a:rPr lang="fr-FR" sz="3100" b="1" dirty="0">
                <a:solidFill>
                  <a:srgbClr val="002060"/>
                </a:solidFill>
              </a:rPr>
            </a:br>
            <a:r>
              <a:rPr lang="fr-FR" sz="3100" b="1" dirty="0">
                <a:solidFill>
                  <a:srgbClr val="002060"/>
                </a:solidFill>
              </a:rPr>
              <a:t>Pour quelle raison ?</a:t>
            </a:r>
            <a:br>
              <a:rPr lang="fr-FR" dirty="0"/>
            </a:br>
            <a:endParaRPr lang="fr-FR" dirty="0"/>
          </a:p>
        </p:txBody>
      </p:sp>
      <p:sp>
        <p:nvSpPr>
          <p:cNvPr id="3" name="Espace réservé du contenu 2"/>
          <p:cNvSpPr>
            <a:spLocks noGrp="1"/>
          </p:cNvSpPr>
          <p:nvPr>
            <p:ph idx="1"/>
          </p:nvPr>
        </p:nvSpPr>
        <p:spPr>
          <a:xfrm>
            <a:off x="357158" y="2786058"/>
            <a:ext cx="8229600" cy="3829064"/>
          </a:xfrm>
        </p:spPr>
        <p:txBody>
          <a:bodyPr>
            <a:normAutofit fontScale="92500"/>
          </a:bodyPr>
          <a:lstStyle/>
          <a:p>
            <a:pPr>
              <a:buNone/>
            </a:pPr>
            <a:r>
              <a:rPr lang="fr-FR" b="1" dirty="0">
                <a:solidFill>
                  <a:schemeClr val="tx2">
                    <a:lumMod val="50000"/>
                  </a:schemeClr>
                </a:solidFill>
              </a:rPr>
              <a:t>1 - Il a écrit ses mémoires : « La vie d’un savant par un ignorant »</a:t>
            </a:r>
          </a:p>
          <a:p>
            <a:pPr>
              <a:buNone/>
            </a:pPr>
            <a:endParaRPr lang="fr-FR" b="1" dirty="0">
              <a:solidFill>
                <a:schemeClr val="tx2">
                  <a:lumMod val="50000"/>
                </a:schemeClr>
              </a:solidFill>
            </a:endParaRPr>
          </a:p>
          <a:p>
            <a:pPr>
              <a:buNone/>
            </a:pPr>
            <a:r>
              <a:rPr lang="fr-FR" b="1" dirty="0">
                <a:solidFill>
                  <a:schemeClr val="tx2">
                    <a:lumMod val="50000"/>
                  </a:schemeClr>
                </a:solidFill>
              </a:rPr>
              <a:t>2 - Il a défini le mot « vaccin » dans le dictionnaire</a:t>
            </a:r>
          </a:p>
          <a:p>
            <a:pPr>
              <a:buNone/>
            </a:pPr>
            <a:endParaRPr lang="fr-FR" b="1" dirty="0">
              <a:solidFill>
                <a:schemeClr val="tx2">
                  <a:lumMod val="50000"/>
                </a:schemeClr>
              </a:solidFill>
            </a:endParaRPr>
          </a:p>
          <a:p>
            <a:pPr>
              <a:buNone/>
            </a:pPr>
            <a:r>
              <a:rPr lang="fr-FR" b="1" dirty="0">
                <a:solidFill>
                  <a:schemeClr val="tx2">
                    <a:lumMod val="50000"/>
                  </a:schemeClr>
                </a:solidFill>
              </a:rPr>
              <a:t>3 - Il a introduit le mot « microbe » dans le dictionnaire</a:t>
            </a:r>
          </a:p>
          <a:p>
            <a:endParaRPr lang="fr-FR" dirty="0"/>
          </a:p>
        </p:txBody>
      </p:sp>
      <p:pic>
        <p:nvPicPr>
          <p:cNvPr id="16386" name="Picture 2" descr="See original image"/>
          <p:cNvPicPr>
            <a:picLocks noChangeAspect="1" noChangeArrowheads="1"/>
          </p:cNvPicPr>
          <p:nvPr/>
        </p:nvPicPr>
        <p:blipFill>
          <a:blip r:embed="rId2" cstate="print"/>
          <a:srcRect/>
          <a:stretch>
            <a:fillRect/>
          </a:stretch>
        </p:blipFill>
        <p:spPr bwMode="auto">
          <a:xfrm>
            <a:off x="4902461" y="6021288"/>
            <a:ext cx="3914775" cy="742951"/>
          </a:xfrm>
          <a:prstGeom prst="rect">
            <a:avLst/>
          </a:prstGeom>
          <a:noFill/>
        </p:spPr>
      </p:pic>
      <p:grpSp>
        <p:nvGrpSpPr>
          <p:cNvPr id="4" name="Groupe 3">
            <a:extLst>
              <a:ext uri="{FF2B5EF4-FFF2-40B4-BE49-F238E27FC236}">
                <a16:creationId xmlns:a16="http://schemas.microsoft.com/office/drawing/2014/main" id="{44D14F6C-6747-D4CE-2C3A-9D28F24299B8}"/>
              </a:ext>
            </a:extLst>
          </p:cNvPr>
          <p:cNvGrpSpPr/>
          <p:nvPr/>
        </p:nvGrpSpPr>
        <p:grpSpPr>
          <a:xfrm>
            <a:off x="24482" y="-17725"/>
            <a:ext cx="9122700" cy="1450421"/>
            <a:chOff x="24482" y="-17725"/>
            <a:chExt cx="9122700" cy="1450421"/>
          </a:xfrm>
        </p:grpSpPr>
        <p:sp>
          <p:nvSpPr>
            <p:cNvPr id="5" name="Rectangle 4">
              <a:extLst>
                <a:ext uri="{FF2B5EF4-FFF2-40B4-BE49-F238E27FC236}">
                  <a16:creationId xmlns:a16="http://schemas.microsoft.com/office/drawing/2014/main" id="{3049D2C9-7153-89C4-1699-BAC215CCA049}"/>
                </a:ext>
              </a:extLst>
            </p:cNvPr>
            <p:cNvSpPr/>
            <p:nvPr/>
          </p:nvSpPr>
          <p:spPr>
            <a:xfrm>
              <a:off x="24482" y="-4670"/>
              <a:ext cx="9122700" cy="138973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243287CB-BC43-3680-DF8F-F0990CD4B1E4}"/>
                </a:ext>
              </a:extLst>
            </p:cNvPr>
            <p:cNvSpPr txBox="1">
              <a:spLocks/>
            </p:cNvSpPr>
            <p:nvPr/>
          </p:nvSpPr>
          <p:spPr>
            <a:xfrm>
              <a:off x="1979712" y="284236"/>
              <a:ext cx="65527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8000" dirty="0">
                  <a:solidFill>
                    <a:schemeClr val="bg1"/>
                  </a:solidFill>
                </a:rPr>
                <a:t>Quiz vaccins  </a:t>
              </a:r>
            </a:p>
          </p:txBody>
        </p:sp>
        <p:pic>
          <p:nvPicPr>
            <p:cNvPr id="7" name="Picture 3" descr="See original image">
              <a:extLst>
                <a:ext uri="{FF2B5EF4-FFF2-40B4-BE49-F238E27FC236}">
                  <a16:creationId xmlns:a16="http://schemas.microsoft.com/office/drawing/2014/main" id="{897B5C33-FEB9-C700-A618-AB1EEE6EE3C3}"/>
                </a:ext>
              </a:extLst>
            </p:cNvPr>
            <p:cNvPicPr>
              <a:picLocks noChangeAspect="1" noChangeArrowheads="1"/>
            </p:cNvPicPr>
            <p:nvPr/>
          </p:nvPicPr>
          <p:blipFill>
            <a:blip r:embed="rId3" cstate="print"/>
            <a:srcRect/>
            <a:stretch>
              <a:fillRect/>
            </a:stretch>
          </p:blipFill>
          <p:spPr bwMode="auto">
            <a:xfrm>
              <a:off x="24482" y="-17725"/>
              <a:ext cx="1104966" cy="1450421"/>
            </a:xfrm>
            <a:prstGeom prst="rect">
              <a:avLst/>
            </a:prstGeom>
            <a:noFill/>
          </p:spPr>
        </p:pic>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57166"/>
            <a:ext cx="9001156" cy="1643050"/>
          </a:xfrm>
        </p:spPr>
        <p:txBody>
          <a:bodyPr>
            <a:normAutofit fontScale="90000"/>
          </a:bodyPr>
          <a:lstStyle/>
          <a:p>
            <a:pPr algn="l"/>
            <a:br>
              <a:rPr lang="fr-FR" sz="3100" b="1" dirty="0"/>
            </a:br>
            <a:r>
              <a:rPr lang="fr-FR" sz="3100" b="1" dirty="0"/>
              <a:t>2 - Il a défini le mot « vaccin » </a:t>
            </a:r>
            <a:br>
              <a:rPr lang="fr-FR" sz="3100" b="1" dirty="0"/>
            </a:br>
            <a:r>
              <a:rPr lang="fr-FR" sz="2200" dirty="0"/>
              <a:t>En hommage à Jenner et à la vaccination à partir de la vaccine</a:t>
            </a:r>
            <a:br>
              <a:rPr lang="fr-FR" sz="2200" dirty="0"/>
            </a:br>
            <a:br>
              <a:rPr lang="fr-FR" dirty="0"/>
            </a:br>
            <a:endParaRPr lang="fr-FR" dirty="0"/>
          </a:p>
        </p:txBody>
      </p:sp>
      <p:pic>
        <p:nvPicPr>
          <p:cNvPr id="17410" name="Picture 2"/>
          <p:cNvPicPr>
            <a:picLocks noChangeAspect="1" noChangeArrowheads="1"/>
          </p:cNvPicPr>
          <p:nvPr/>
        </p:nvPicPr>
        <p:blipFill>
          <a:blip r:embed="rId2" cstate="print"/>
          <a:srcRect/>
          <a:stretch>
            <a:fillRect/>
          </a:stretch>
        </p:blipFill>
        <p:spPr bwMode="auto">
          <a:xfrm>
            <a:off x="5572132" y="1928802"/>
            <a:ext cx="1732294" cy="1714512"/>
          </a:xfrm>
          <a:prstGeom prst="rect">
            <a:avLst/>
          </a:prstGeom>
          <a:noFill/>
          <a:ln w="9525">
            <a:noFill/>
            <a:miter lim="800000"/>
            <a:headEnd/>
            <a:tailEnd/>
          </a:ln>
          <a:effectLst/>
        </p:spPr>
      </p:pic>
      <p:sp>
        <p:nvSpPr>
          <p:cNvPr id="17412" name="AutoShape 4" descr="Image result for littr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414" name="AutoShape 6" descr="Image result for littr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7415" name="Picture 7" descr="C:\Users\Utilisateur\Desktop\QUIZZ VACCINATION\Émile_Littré.jpg"/>
          <p:cNvPicPr>
            <a:picLocks noChangeAspect="1" noChangeArrowheads="1"/>
          </p:cNvPicPr>
          <p:nvPr/>
        </p:nvPicPr>
        <p:blipFill>
          <a:blip r:embed="rId3" cstate="print"/>
          <a:srcRect/>
          <a:stretch>
            <a:fillRect/>
          </a:stretch>
        </p:blipFill>
        <p:spPr bwMode="auto">
          <a:xfrm>
            <a:off x="6286512" y="5214950"/>
            <a:ext cx="1068181" cy="1374761"/>
          </a:xfrm>
          <a:prstGeom prst="rect">
            <a:avLst/>
          </a:prstGeom>
          <a:noFill/>
        </p:spPr>
      </p:pic>
      <p:sp>
        <p:nvSpPr>
          <p:cNvPr id="10" name="ZoneTexte 9"/>
          <p:cNvSpPr txBox="1"/>
          <p:nvPr/>
        </p:nvSpPr>
        <p:spPr>
          <a:xfrm>
            <a:off x="214314" y="4364354"/>
            <a:ext cx="6000760" cy="1815882"/>
          </a:xfrm>
          <a:prstGeom prst="rect">
            <a:avLst/>
          </a:prstGeom>
          <a:noFill/>
        </p:spPr>
        <p:txBody>
          <a:bodyPr wrap="square" rtlCol="0">
            <a:spAutoFit/>
          </a:bodyPr>
          <a:lstStyle/>
          <a:p>
            <a:pPr>
              <a:buNone/>
            </a:pPr>
            <a:r>
              <a:rPr lang="fr-FR" dirty="0"/>
              <a:t>Le chirurgien français Sédillot (1804-1883) proposa en 1878  </a:t>
            </a:r>
          </a:p>
          <a:p>
            <a:pPr>
              <a:buNone/>
            </a:pPr>
            <a:r>
              <a:rPr lang="fr-FR" dirty="0"/>
              <a:t>le mot microbe pour désigner tous les organismes vivants microscopiques unicellulaires </a:t>
            </a:r>
          </a:p>
          <a:p>
            <a:pPr algn="just">
              <a:buNone/>
            </a:pPr>
            <a:r>
              <a:rPr lang="fr-FR" dirty="0"/>
              <a:t>En 1883 Littré (1801 – 1881) reconnait  ce terme </a:t>
            </a:r>
          </a:p>
          <a:p>
            <a:pPr algn="just">
              <a:buNone/>
            </a:pPr>
            <a:r>
              <a:rPr lang="fr-FR" dirty="0"/>
              <a:t>et l’inscrit dans son dictionnaire</a:t>
            </a:r>
          </a:p>
          <a:p>
            <a:endParaRPr lang="fr-FR" dirty="0"/>
          </a:p>
        </p:txBody>
      </p:sp>
      <p:sp>
        <p:nvSpPr>
          <p:cNvPr id="11" name="Rectangle 10"/>
          <p:cNvSpPr/>
          <p:nvPr/>
        </p:nvSpPr>
        <p:spPr>
          <a:xfrm>
            <a:off x="571472" y="2071678"/>
            <a:ext cx="5072066" cy="1200329"/>
          </a:xfrm>
          <a:prstGeom prst="rect">
            <a:avLst/>
          </a:prstGeom>
        </p:spPr>
        <p:txBody>
          <a:bodyPr wrap="square">
            <a:spAutoFit/>
          </a:bodyPr>
          <a:lstStyle/>
          <a:p>
            <a:pPr>
              <a:buNone/>
            </a:pPr>
            <a:r>
              <a:rPr lang="fr-FR" dirty="0"/>
              <a:t>« La vie d’un savant par un ignorant est</a:t>
            </a:r>
          </a:p>
          <a:p>
            <a:pPr>
              <a:buNone/>
            </a:pPr>
            <a:r>
              <a:rPr lang="fr-FR" dirty="0"/>
              <a:t> l’œuvre de son gendre René Vallery-Radot </a:t>
            </a:r>
          </a:p>
          <a:p>
            <a:pPr>
              <a:buNone/>
            </a:pPr>
            <a:r>
              <a:rPr lang="fr-FR" dirty="0"/>
              <a:t>(1853 -1923)</a:t>
            </a:r>
          </a:p>
          <a:p>
            <a:pPr>
              <a:buNone/>
            </a:pPr>
            <a:r>
              <a:rPr lang="fr-FR" dirty="0"/>
              <a:t> </a:t>
            </a:r>
          </a:p>
        </p:txBody>
      </p:sp>
      <p:pic>
        <p:nvPicPr>
          <p:cNvPr id="17416" name="Picture 8"/>
          <p:cNvPicPr>
            <a:picLocks noChangeAspect="1" noChangeArrowheads="1"/>
          </p:cNvPicPr>
          <p:nvPr/>
        </p:nvPicPr>
        <p:blipFill>
          <a:blip r:embed="rId4" cstate="print"/>
          <a:srcRect/>
          <a:stretch>
            <a:fillRect/>
          </a:stretch>
        </p:blipFill>
        <p:spPr bwMode="auto">
          <a:xfrm>
            <a:off x="6215074" y="4000504"/>
            <a:ext cx="1184644" cy="1214446"/>
          </a:xfrm>
          <a:prstGeom prst="rect">
            <a:avLst/>
          </a:prstGeom>
          <a:noFill/>
          <a:ln w="9525">
            <a:noFill/>
            <a:miter lim="800000"/>
            <a:headEnd/>
            <a:tailEnd/>
          </a:ln>
          <a:effec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121604" y="1815750"/>
            <a:ext cx="1711060" cy="1643050"/>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cstate="print"/>
          <a:srcRect/>
          <a:stretch>
            <a:fillRect/>
          </a:stretch>
        </p:blipFill>
        <p:spPr bwMode="auto">
          <a:xfrm>
            <a:off x="3612365" y="4334145"/>
            <a:ext cx="2216165" cy="1569014"/>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cstate="print"/>
          <a:srcRect/>
          <a:stretch>
            <a:fillRect/>
          </a:stretch>
        </p:blipFill>
        <p:spPr bwMode="auto">
          <a:xfrm>
            <a:off x="3756828" y="2959947"/>
            <a:ext cx="2071702" cy="1468072"/>
          </a:xfrm>
          <a:prstGeom prst="rect">
            <a:avLst/>
          </a:prstGeom>
          <a:noFill/>
          <a:ln w="9525">
            <a:noFill/>
            <a:miter lim="800000"/>
            <a:headEnd/>
            <a:tailEnd/>
          </a:ln>
          <a:effectLst/>
        </p:spPr>
      </p:pic>
      <p:sp>
        <p:nvSpPr>
          <p:cNvPr id="2" name="Titre 1"/>
          <p:cNvSpPr>
            <a:spLocks noGrp="1"/>
          </p:cNvSpPr>
          <p:nvPr>
            <p:ph type="title"/>
          </p:nvPr>
        </p:nvSpPr>
        <p:spPr>
          <a:xfrm>
            <a:off x="56031" y="1128655"/>
            <a:ext cx="8229600" cy="1642732"/>
          </a:xfrm>
        </p:spPr>
        <p:txBody>
          <a:bodyPr>
            <a:normAutofit/>
          </a:bodyPr>
          <a:lstStyle/>
          <a:p>
            <a:pPr algn="l"/>
            <a:r>
              <a:rPr lang="fr-FR" dirty="0"/>
              <a:t> </a:t>
            </a:r>
            <a:r>
              <a:rPr lang="fr-FR" sz="3600" b="1" dirty="0"/>
              <a:t>La rage est transmise à l’homme par :</a:t>
            </a:r>
            <a:br>
              <a:rPr lang="fr-FR" dirty="0"/>
            </a:br>
            <a:endParaRPr lang="fr-FR" dirty="0"/>
          </a:p>
        </p:txBody>
      </p:sp>
      <p:sp>
        <p:nvSpPr>
          <p:cNvPr id="3" name="Espace réservé du contenu 2"/>
          <p:cNvSpPr>
            <a:spLocks noGrp="1"/>
          </p:cNvSpPr>
          <p:nvPr>
            <p:ph idx="1"/>
          </p:nvPr>
        </p:nvSpPr>
        <p:spPr>
          <a:xfrm>
            <a:off x="380021" y="2323006"/>
            <a:ext cx="3471858" cy="792088"/>
          </a:xfrm>
        </p:spPr>
        <p:txBody>
          <a:bodyPr>
            <a:normAutofit fontScale="25000" lnSpcReduction="20000"/>
          </a:bodyPr>
          <a:lstStyle/>
          <a:p>
            <a:pPr>
              <a:buNone/>
            </a:pPr>
            <a:r>
              <a:rPr lang="fr-FR" sz="12800" b="1" dirty="0">
                <a:solidFill>
                  <a:schemeClr val="tx2">
                    <a:lumMod val="50000"/>
                  </a:schemeClr>
                </a:solidFill>
              </a:rPr>
              <a:t>1 - Un champignon</a:t>
            </a:r>
            <a:br>
              <a:rPr lang="fr-FR" dirty="0"/>
            </a:br>
            <a:endParaRPr lang="fr-FR" dirty="0"/>
          </a:p>
          <a:p>
            <a:pPr>
              <a:buNone/>
            </a:pPr>
            <a:br>
              <a:rPr lang="fr-FR" dirty="0"/>
            </a:br>
            <a:endParaRPr lang="fr-FR" dirty="0"/>
          </a:p>
        </p:txBody>
      </p:sp>
      <p:sp>
        <p:nvSpPr>
          <p:cNvPr id="9" name="ZoneTexte 8"/>
          <p:cNvSpPr txBox="1"/>
          <p:nvPr/>
        </p:nvSpPr>
        <p:spPr>
          <a:xfrm>
            <a:off x="380021" y="3386115"/>
            <a:ext cx="2882328" cy="584775"/>
          </a:xfrm>
          <a:prstGeom prst="rect">
            <a:avLst/>
          </a:prstGeom>
          <a:noFill/>
        </p:spPr>
        <p:txBody>
          <a:bodyPr wrap="none" rtlCol="0">
            <a:spAutoFit/>
          </a:bodyPr>
          <a:lstStyle/>
          <a:p>
            <a:r>
              <a:rPr lang="fr-FR" sz="3200" b="1" dirty="0">
                <a:solidFill>
                  <a:schemeClr val="tx2">
                    <a:lumMod val="50000"/>
                  </a:schemeClr>
                </a:solidFill>
              </a:rPr>
              <a:t>2 - Une bactérie</a:t>
            </a:r>
          </a:p>
        </p:txBody>
      </p:sp>
      <p:sp>
        <p:nvSpPr>
          <p:cNvPr id="10" name="ZoneTexte 9"/>
          <p:cNvSpPr txBox="1"/>
          <p:nvPr/>
        </p:nvSpPr>
        <p:spPr>
          <a:xfrm>
            <a:off x="380021" y="4653136"/>
            <a:ext cx="2108269" cy="584775"/>
          </a:xfrm>
          <a:prstGeom prst="rect">
            <a:avLst/>
          </a:prstGeom>
          <a:noFill/>
        </p:spPr>
        <p:txBody>
          <a:bodyPr wrap="none" rtlCol="0">
            <a:spAutoFit/>
          </a:bodyPr>
          <a:lstStyle/>
          <a:p>
            <a:pPr>
              <a:buNone/>
            </a:pPr>
            <a:r>
              <a:rPr lang="fr-FR" sz="3200" b="1" dirty="0">
                <a:solidFill>
                  <a:schemeClr val="tx2">
                    <a:lumMod val="50000"/>
                  </a:schemeClr>
                </a:solidFill>
              </a:rPr>
              <a:t>3 - Un virus</a:t>
            </a:r>
          </a:p>
        </p:txBody>
      </p:sp>
      <p:grpSp>
        <p:nvGrpSpPr>
          <p:cNvPr id="4" name="Groupe 3">
            <a:extLst>
              <a:ext uri="{FF2B5EF4-FFF2-40B4-BE49-F238E27FC236}">
                <a16:creationId xmlns:a16="http://schemas.microsoft.com/office/drawing/2014/main" id="{ECBE7656-DDEF-448C-03C7-FF8ADA5EC811}"/>
              </a:ext>
            </a:extLst>
          </p:cNvPr>
          <p:cNvGrpSpPr/>
          <p:nvPr/>
        </p:nvGrpSpPr>
        <p:grpSpPr>
          <a:xfrm>
            <a:off x="-34731" y="5225"/>
            <a:ext cx="9122700" cy="1450421"/>
            <a:chOff x="24482" y="-17725"/>
            <a:chExt cx="9122700" cy="1450421"/>
          </a:xfrm>
        </p:grpSpPr>
        <p:sp>
          <p:nvSpPr>
            <p:cNvPr id="5" name="Rectangle 4">
              <a:extLst>
                <a:ext uri="{FF2B5EF4-FFF2-40B4-BE49-F238E27FC236}">
                  <a16:creationId xmlns:a16="http://schemas.microsoft.com/office/drawing/2014/main" id="{EDEC7CF3-A845-F376-4247-F58CC96975E7}"/>
                </a:ext>
              </a:extLst>
            </p:cNvPr>
            <p:cNvSpPr/>
            <p:nvPr/>
          </p:nvSpPr>
          <p:spPr>
            <a:xfrm>
              <a:off x="24482" y="-4670"/>
              <a:ext cx="9122700" cy="138973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C96CDB72-018A-27A7-93D8-7665EE1DB895}"/>
                </a:ext>
              </a:extLst>
            </p:cNvPr>
            <p:cNvSpPr txBox="1">
              <a:spLocks/>
            </p:cNvSpPr>
            <p:nvPr/>
          </p:nvSpPr>
          <p:spPr>
            <a:xfrm>
              <a:off x="1979712" y="284236"/>
              <a:ext cx="65527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8000" dirty="0">
                  <a:solidFill>
                    <a:schemeClr val="bg1"/>
                  </a:solidFill>
                </a:rPr>
                <a:t>Quiz vaccins  </a:t>
              </a:r>
            </a:p>
          </p:txBody>
        </p:sp>
        <p:pic>
          <p:nvPicPr>
            <p:cNvPr id="7" name="Picture 3" descr="See original image">
              <a:extLst>
                <a:ext uri="{FF2B5EF4-FFF2-40B4-BE49-F238E27FC236}">
                  <a16:creationId xmlns:a16="http://schemas.microsoft.com/office/drawing/2014/main" id="{6F322AC2-CE67-A88D-EBD9-90A650392D68}"/>
                </a:ext>
              </a:extLst>
            </p:cNvPr>
            <p:cNvPicPr>
              <a:picLocks noChangeAspect="1" noChangeArrowheads="1"/>
            </p:cNvPicPr>
            <p:nvPr/>
          </p:nvPicPr>
          <p:blipFill>
            <a:blip r:embed="rId5" cstate="print"/>
            <a:srcRect/>
            <a:stretch>
              <a:fillRect/>
            </a:stretch>
          </p:blipFill>
          <p:spPr bwMode="auto">
            <a:xfrm>
              <a:off x="24482" y="-17725"/>
              <a:ext cx="1104966" cy="1450421"/>
            </a:xfrm>
            <a:prstGeom prst="rect">
              <a:avLst/>
            </a:prstGeom>
            <a:noFill/>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2000" fill="hold"/>
                                        <p:tgtEl>
                                          <p:spTgt spid="20482"/>
                                        </p:tgtEl>
                                        <p:attrNameLst>
                                          <p:attrName>ppt_w</p:attrName>
                                        </p:attrNameLst>
                                      </p:cBhvr>
                                      <p:tavLst>
                                        <p:tav tm="0">
                                          <p:val>
                                            <p:strVal val="#ppt_w*0.70"/>
                                          </p:val>
                                        </p:tav>
                                        <p:tav tm="100000">
                                          <p:val>
                                            <p:strVal val="#ppt_w"/>
                                          </p:val>
                                        </p:tav>
                                      </p:tavLst>
                                    </p:anim>
                                    <p:anim calcmode="lin" valueType="num">
                                      <p:cBhvr>
                                        <p:cTn id="8" dur="2000" fill="hold"/>
                                        <p:tgtEl>
                                          <p:spTgt spid="20482"/>
                                        </p:tgtEl>
                                        <p:attrNameLst>
                                          <p:attrName>ppt_h</p:attrName>
                                        </p:attrNameLst>
                                      </p:cBhvr>
                                      <p:tavLst>
                                        <p:tav tm="0">
                                          <p:val>
                                            <p:strVal val="#ppt_h"/>
                                          </p:val>
                                        </p:tav>
                                        <p:tav tm="100000">
                                          <p:val>
                                            <p:strVal val="#ppt_h"/>
                                          </p:val>
                                        </p:tav>
                                      </p:tavLst>
                                    </p:anim>
                                    <p:animEffect transition="in" filter="fade">
                                      <p:cBhvr>
                                        <p:cTn id="9" dur="2000"/>
                                        <p:tgtEl>
                                          <p:spTgt spid="20482"/>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2000" fill="hold"/>
                                        <p:tgtEl>
                                          <p:spTgt spid="1027"/>
                                        </p:tgtEl>
                                        <p:attrNameLst>
                                          <p:attrName>ppt_w</p:attrName>
                                        </p:attrNameLst>
                                      </p:cBhvr>
                                      <p:tavLst>
                                        <p:tav tm="0">
                                          <p:val>
                                            <p:strVal val="#ppt_w*0.70"/>
                                          </p:val>
                                        </p:tav>
                                        <p:tav tm="100000">
                                          <p:val>
                                            <p:strVal val="#ppt_w"/>
                                          </p:val>
                                        </p:tav>
                                      </p:tavLst>
                                    </p:anim>
                                    <p:anim calcmode="lin" valueType="num">
                                      <p:cBhvr>
                                        <p:cTn id="14" dur="2000" fill="hold"/>
                                        <p:tgtEl>
                                          <p:spTgt spid="1027"/>
                                        </p:tgtEl>
                                        <p:attrNameLst>
                                          <p:attrName>ppt_h</p:attrName>
                                        </p:attrNameLst>
                                      </p:cBhvr>
                                      <p:tavLst>
                                        <p:tav tm="0">
                                          <p:val>
                                            <p:strVal val="#ppt_h"/>
                                          </p:val>
                                        </p:tav>
                                        <p:tav tm="100000">
                                          <p:val>
                                            <p:strVal val="#ppt_h"/>
                                          </p:val>
                                        </p:tav>
                                      </p:tavLst>
                                    </p:anim>
                                    <p:animEffect transition="in" filter="fade">
                                      <p:cBhvr>
                                        <p:cTn id="15" dur="2000"/>
                                        <p:tgtEl>
                                          <p:spTgt spid="1027"/>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20483"/>
                                        </p:tgtEl>
                                        <p:attrNameLst>
                                          <p:attrName>style.visibility</p:attrName>
                                        </p:attrNameLst>
                                      </p:cBhvr>
                                      <p:to>
                                        <p:strVal val="visible"/>
                                      </p:to>
                                    </p:set>
                                    <p:anim calcmode="lin" valueType="num">
                                      <p:cBhvr>
                                        <p:cTn id="19" dur="2000" fill="hold"/>
                                        <p:tgtEl>
                                          <p:spTgt spid="20483"/>
                                        </p:tgtEl>
                                        <p:attrNameLst>
                                          <p:attrName>ppt_w</p:attrName>
                                        </p:attrNameLst>
                                      </p:cBhvr>
                                      <p:tavLst>
                                        <p:tav tm="0">
                                          <p:val>
                                            <p:strVal val="#ppt_w*0.70"/>
                                          </p:val>
                                        </p:tav>
                                        <p:tav tm="100000">
                                          <p:val>
                                            <p:strVal val="#ppt_w"/>
                                          </p:val>
                                        </p:tav>
                                      </p:tavLst>
                                    </p:anim>
                                    <p:anim calcmode="lin" valueType="num">
                                      <p:cBhvr>
                                        <p:cTn id="20" dur="2000" fill="hold"/>
                                        <p:tgtEl>
                                          <p:spTgt spid="20483"/>
                                        </p:tgtEl>
                                        <p:attrNameLst>
                                          <p:attrName>ppt_h</p:attrName>
                                        </p:attrNameLst>
                                      </p:cBhvr>
                                      <p:tavLst>
                                        <p:tav tm="0">
                                          <p:val>
                                            <p:strVal val="#ppt_h"/>
                                          </p:val>
                                        </p:tav>
                                        <p:tav tm="100000">
                                          <p:val>
                                            <p:strVal val="#ppt_h"/>
                                          </p:val>
                                        </p:tav>
                                      </p:tavLst>
                                    </p:anim>
                                    <p:animEffect transition="in" filter="fade">
                                      <p:cBhvr>
                                        <p:cTn id="21"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5357826"/>
            <a:ext cx="8229600" cy="1143000"/>
          </a:xfrm>
        </p:spPr>
        <p:txBody>
          <a:bodyPr>
            <a:normAutofit/>
          </a:bodyPr>
          <a:lstStyle/>
          <a:p>
            <a:r>
              <a:rPr lang="fr-FR" sz="2400" dirty="0"/>
              <a:t>Le virus de la rage a été vu pour la 1</a:t>
            </a:r>
            <a:r>
              <a:rPr lang="fr-FR" sz="2400" baseline="30000" dirty="0"/>
              <a:t>ère</a:t>
            </a:r>
            <a:r>
              <a:rPr lang="fr-FR" sz="2400" dirty="0"/>
              <a:t> fois au microscope électronique en 1962</a:t>
            </a:r>
          </a:p>
        </p:txBody>
      </p:sp>
      <p:sp>
        <p:nvSpPr>
          <p:cNvPr id="3" name="Espace réservé du contenu 2"/>
          <p:cNvSpPr>
            <a:spLocks noGrp="1"/>
          </p:cNvSpPr>
          <p:nvPr>
            <p:ph idx="1"/>
          </p:nvPr>
        </p:nvSpPr>
        <p:spPr>
          <a:xfrm>
            <a:off x="467544" y="332656"/>
            <a:ext cx="3900486" cy="4429156"/>
          </a:xfrm>
        </p:spPr>
        <p:txBody>
          <a:bodyPr>
            <a:normAutofit fontScale="85000" lnSpcReduction="20000"/>
          </a:bodyPr>
          <a:lstStyle/>
          <a:p>
            <a:pPr>
              <a:buNone/>
            </a:pPr>
            <a:br>
              <a:rPr lang="fr-FR" dirty="0"/>
            </a:br>
            <a:r>
              <a:rPr lang="fr-FR" sz="4300" b="1" dirty="0"/>
              <a:t>3 - Un virus </a:t>
            </a:r>
          </a:p>
          <a:p>
            <a:pPr>
              <a:buNone/>
            </a:pPr>
            <a:endParaRPr lang="fr-FR" dirty="0"/>
          </a:p>
          <a:p>
            <a:pPr>
              <a:buNone/>
            </a:pPr>
            <a:endParaRPr lang="fr-FR" dirty="0"/>
          </a:p>
          <a:p>
            <a:pPr>
              <a:buNone/>
            </a:pPr>
            <a:endParaRPr lang="fr-FR" dirty="0"/>
          </a:p>
          <a:p>
            <a:pPr>
              <a:buNone/>
            </a:pPr>
            <a:r>
              <a:rPr lang="fr-FR" dirty="0"/>
              <a:t>Une bactérie</a:t>
            </a:r>
          </a:p>
          <a:p>
            <a:pPr>
              <a:buNone/>
            </a:pPr>
            <a:endParaRPr lang="fr-FR" dirty="0"/>
          </a:p>
          <a:p>
            <a:pPr>
              <a:buNone/>
            </a:pPr>
            <a:endParaRPr lang="fr-FR" dirty="0"/>
          </a:p>
          <a:p>
            <a:pPr>
              <a:buNone/>
            </a:pPr>
            <a:endParaRPr lang="fr-FR" dirty="0"/>
          </a:p>
          <a:p>
            <a:pPr>
              <a:buNone/>
            </a:pPr>
            <a:r>
              <a:rPr lang="fr-FR" dirty="0"/>
              <a:t> Un champignon </a:t>
            </a:r>
          </a:p>
        </p:txBody>
      </p:sp>
      <p:sp>
        <p:nvSpPr>
          <p:cNvPr id="6" name="Rectangle 5"/>
          <p:cNvSpPr/>
          <p:nvPr/>
        </p:nvSpPr>
        <p:spPr>
          <a:xfrm>
            <a:off x="6000760" y="2285992"/>
            <a:ext cx="3143240" cy="923330"/>
          </a:xfrm>
          <a:prstGeom prst="rect">
            <a:avLst/>
          </a:prstGeom>
        </p:spPr>
        <p:txBody>
          <a:bodyPr wrap="square">
            <a:spAutoFit/>
          </a:bodyPr>
          <a:lstStyle/>
          <a:p>
            <a:r>
              <a:rPr lang="fr-FR" dirty="0"/>
              <a:t>bactéries Escherichia coli grossies 10 000 fois au microscope électronique.</a:t>
            </a:r>
          </a:p>
        </p:txBody>
      </p:sp>
      <p:pic>
        <p:nvPicPr>
          <p:cNvPr id="19459" name="Picture 3" descr="C:\Users\Utilisateur\Desktop\QUIZZ VACCINATION\800px-E_coli_at_10000x,_original.jpg"/>
          <p:cNvPicPr>
            <a:picLocks noChangeAspect="1" noChangeArrowheads="1"/>
          </p:cNvPicPr>
          <p:nvPr/>
        </p:nvPicPr>
        <p:blipFill>
          <a:blip r:embed="rId2" cstate="print"/>
          <a:srcRect/>
          <a:stretch>
            <a:fillRect/>
          </a:stretch>
        </p:blipFill>
        <p:spPr bwMode="auto">
          <a:xfrm>
            <a:off x="3419872" y="1988840"/>
            <a:ext cx="2004379" cy="1458917"/>
          </a:xfrm>
          <a:prstGeom prst="rect">
            <a:avLst/>
          </a:prstGeom>
          <a:noFill/>
        </p:spPr>
      </p:pic>
      <p:pic>
        <p:nvPicPr>
          <p:cNvPr id="19460" name="Picture 4" descr="C:\Users\Utilisateur\Desktop\QUIZZ VACCINATION\penicillium.jpg"/>
          <p:cNvPicPr>
            <a:picLocks noChangeAspect="1" noChangeArrowheads="1"/>
          </p:cNvPicPr>
          <p:nvPr/>
        </p:nvPicPr>
        <p:blipFill>
          <a:blip r:embed="rId3" cstate="print"/>
          <a:srcRect/>
          <a:stretch>
            <a:fillRect/>
          </a:stretch>
        </p:blipFill>
        <p:spPr bwMode="auto">
          <a:xfrm>
            <a:off x="3403681" y="3659713"/>
            <a:ext cx="2097730" cy="1643050"/>
          </a:xfrm>
          <a:prstGeom prst="rect">
            <a:avLst/>
          </a:prstGeom>
          <a:noFill/>
        </p:spPr>
      </p:pic>
      <p:sp>
        <p:nvSpPr>
          <p:cNvPr id="8" name="Rectangle 7"/>
          <p:cNvSpPr/>
          <p:nvPr/>
        </p:nvSpPr>
        <p:spPr>
          <a:xfrm>
            <a:off x="5868144" y="4221088"/>
            <a:ext cx="2260747" cy="369332"/>
          </a:xfrm>
          <a:prstGeom prst="rect">
            <a:avLst/>
          </a:prstGeom>
        </p:spPr>
        <p:txBody>
          <a:bodyPr wrap="none">
            <a:spAutoFit/>
          </a:bodyPr>
          <a:lstStyle/>
          <a:p>
            <a:r>
              <a:rPr lang="fr-FR" dirty="0"/>
              <a:t>moisissure penicillium</a:t>
            </a:r>
          </a:p>
        </p:txBody>
      </p:sp>
      <p:sp>
        <p:nvSpPr>
          <p:cNvPr id="9" name="ZoneTexte 8"/>
          <p:cNvSpPr txBox="1"/>
          <p:nvPr/>
        </p:nvSpPr>
        <p:spPr>
          <a:xfrm flipH="1">
            <a:off x="5868144" y="620688"/>
            <a:ext cx="2883239" cy="369332"/>
          </a:xfrm>
          <a:prstGeom prst="rect">
            <a:avLst/>
          </a:prstGeom>
          <a:noFill/>
        </p:spPr>
        <p:txBody>
          <a:bodyPr wrap="square" rtlCol="0">
            <a:spAutoFit/>
          </a:bodyPr>
          <a:lstStyle/>
          <a:p>
            <a:r>
              <a:rPr lang="fr-FR" dirty="0"/>
              <a:t>Virus de la rage</a:t>
            </a:r>
          </a:p>
        </p:txBody>
      </p:sp>
      <p:pic>
        <p:nvPicPr>
          <p:cNvPr id="10" name="Image 9" descr="rage-virus-de-la.jpg"/>
          <p:cNvPicPr>
            <a:picLocks noChangeAspect="1"/>
          </p:cNvPicPr>
          <p:nvPr/>
        </p:nvPicPr>
        <p:blipFill>
          <a:blip r:embed="rId4" cstate="print"/>
          <a:stretch>
            <a:fillRect/>
          </a:stretch>
        </p:blipFill>
        <p:spPr>
          <a:xfrm>
            <a:off x="3389243" y="0"/>
            <a:ext cx="1757726" cy="195100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dessin humoristique, chauve-souris&#10;&#10;Description générée automatiquement">
            <a:extLst>
              <a:ext uri="{FF2B5EF4-FFF2-40B4-BE49-F238E27FC236}">
                <a16:creationId xmlns:a16="http://schemas.microsoft.com/office/drawing/2014/main" id="{15451CA6-14A3-E0FB-2476-5A66DA5BE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234" y="4271200"/>
            <a:ext cx="3160132" cy="3160132"/>
          </a:xfrm>
          <a:prstGeom prst="rect">
            <a:avLst/>
          </a:prstGeom>
        </p:spPr>
      </p:pic>
      <p:pic>
        <p:nvPicPr>
          <p:cNvPr id="2052" name="Picture 4"/>
          <p:cNvPicPr>
            <a:picLocks noChangeAspect="1" noChangeArrowheads="1"/>
          </p:cNvPicPr>
          <p:nvPr/>
        </p:nvPicPr>
        <p:blipFill>
          <a:blip r:embed="rId3" cstate="print"/>
          <a:srcRect/>
          <a:stretch>
            <a:fillRect/>
          </a:stretch>
        </p:blipFill>
        <p:spPr bwMode="auto">
          <a:xfrm>
            <a:off x="4557870" y="3708000"/>
            <a:ext cx="1857388" cy="1831591"/>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6786546" y="2529273"/>
            <a:ext cx="2357454" cy="2357454"/>
          </a:xfrm>
          <a:prstGeom prst="rect">
            <a:avLst/>
          </a:prstGeom>
          <a:noFill/>
          <a:ln w="9525">
            <a:noFill/>
            <a:miter lim="800000"/>
            <a:headEnd/>
            <a:tailEnd/>
          </a:ln>
          <a:effectLst/>
        </p:spPr>
      </p:pic>
      <p:sp>
        <p:nvSpPr>
          <p:cNvPr id="2" name="Titre 1"/>
          <p:cNvSpPr>
            <a:spLocks noGrp="1"/>
          </p:cNvSpPr>
          <p:nvPr>
            <p:ph type="title"/>
          </p:nvPr>
        </p:nvSpPr>
        <p:spPr>
          <a:xfrm>
            <a:off x="-180528" y="1051836"/>
            <a:ext cx="9036496" cy="1868478"/>
          </a:xfrm>
        </p:spPr>
        <p:txBody>
          <a:bodyPr>
            <a:noAutofit/>
          </a:bodyPr>
          <a:lstStyle/>
          <a:p>
            <a:r>
              <a:rPr lang="fr-FR" sz="3600" b="1" dirty="0">
                <a:solidFill>
                  <a:schemeClr val="tx2">
                    <a:lumMod val="50000"/>
                  </a:schemeClr>
                </a:solidFill>
              </a:rPr>
              <a:t>Le vaccin contre la rage était fait à partir de moelle de lapin enragé par inoculation de:</a:t>
            </a:r>
          </a:p>
        </p:txBody>
      </p:sp>
      <p:sp>
        <p:nvSpPr>
          <p:cNvPr id="3" name="Espace réservé du contenu 2"/>
          <p:cNvSpPr>
            <a:spLocks noGrp="1"/>
          </p:cNvSpPr>
          <p:nvPr>
            <p:ph idx="1"/>
          </p:nvPr>
        </p:nvSpPr>
        <p:spPr>
          <a:xfrm>
            <a:off x="288032" y="2920314"/>
            <a:ext cx="4464496" cy="2701387"/>
          </a:xfrm>
        </p:spPr>
        <p:txBody>
          <a:bodyPr>
            <a:normAutofit fontScale="25000" lnSpcReduction="20000"/>
          </a:bodyPr>
          <a:lstStyle/>
          <a:p>
            <a:pPr>
              <a:buNone/>
            </a:pPr>
            <a:endParaRPr lang="fr-FR" dirty="0"/>
          </a:p>
          <a:p>
            <a:pPr>
              <a:buNone/>
            </a:pPr>
            <a:r>
              <a:rPr lang="fr-FR" sz="12800" b="1" dirty="0">
                <a:solidFill>
                  <a:schemeClr val="tx2">
                    <a:lumMod val="50000"/>
                  </a:schemeClr>
                </a:solidFill>
              </a:rPr>
              <a:t>1 - Bave de chien enragé</a:t>
            </a:r>
          </a:p>
          <a:p>
            <a:pPr>
              <a:buNone/>
            </a:pPr>
            <a:endParaRPr lang="fr-FR" sz="12800" b="1" dirty="0">
              <a:solidFill>
                <a:schemeClr val="tx2">
                  <a:lumMod val="50000"/>
                </a:schemeClr>
              </a:solidFill>
            </a:endParaRPr>
          </a:p>
          <a:p>
            <a:pPr>
              <a:buNone/>
            </a:pPr>
            <a:endParaRPr lang="fr-FR" sz="12800" b="1" dirty="0">
              <a:solidFill>
                <a:schemeClr val="tx2">
                  <a:lumMod val="50000"/>
                </a:schemeClr>
              </a:solidFill>
            </a:endParaRPr>
          </a:p>
          <a:p>
            <a:pPr>
              <a:buNone/>
            </a:pPr>
            <a:r>
              <a:rPr lang="fr-FR" sz="12800" b="1" dirty="0">
                <a:solidFill>
                  <a:schemeClr val="tx2">
                    <a:lumMod val="50000"/>
                  </a:schemeClr>
                </a:solidFill>
              </a:rPr>
              <a:t>2 - Sang de loup enragé</a:t>
            </a:r>
          </a:p>
          <a:p>
            <a:pPr>
              <a:buNone/>
            </a:pPr>
            <a:endParaRPr lang="fr-FR" sz="12800" b="1" dirty="0">
              <a:solidFill>
                <a:schemeClr val="tx2">
                  <a:lumMod val="50000"/>
                </a:schemeClr>
              </a:solidFill>
            </a:endParaRPr>
          </a:p>
          <a:p>
            <a:pPr>
              <a:buNone/>
            </a:pPr>
            <a:endParaRPr lang="fr-FR" sz="12800" b="1" dirty="0">
              <a:solidFill>
                <a:schemeClr val="tx2">
                  <a:lumMod val="50000"/>
                </a:schemeClr>
              </a:solidFill>
            </a:endParaRPr>
          </a:p>
          <a:p>
            <a:pPr>
              <a:buNone/>
            </a:pPr>
            <a:r>
              <a:rPr lang="fr-FR" sz="12800" b="1" dirty="0">
                <a:solidFill>
                  <a:schemeClr val="tx2">
                    <a:lumMod val="50000"/>
                  </a:schemeClr>
                </a:solidFill>
              </a:rPr>
              <a:t>3 - Déjection de chauve-souris enragée</a:t>
            </a:r>
          </a:p>
          <a:p>
            <a:pPr>
              <a:buNone/>
            </a:pPr>
            <a:endParaRPr lang="fr-FR" sz="9600" dirty="0"/>
          </a:p>
          <a:p>
            <a:pPr>
              <a:buNone/>
            </a:pPr>
            <a:endParaRPr lang="fr-FR" sz="9800" dirty="0"/>
          </a:p>
          <a:p>
            <a:pPr>
              <a:buNone/>
            </a:pPr>
            <a:r>
              <a:rPr lang="fr-FR" sz="5100" dirty="0"/>
              <a:t>	</a:t>
            </a:r>
          </a:p>
          <a:p>
            <a:pPr>
              <a:buNone/>
            </a:pPr>
            <a:endParaRPr lang="fr-FR" dirty="0"/>
          </a:p>
          <a:p>
            <a:pPr>
              <a:buNone/>
            </a:pPr>
            <a:endParaRPr lang="fr-FR" dirty="0"/>
          </a:p>
          <a:p>
            <a:pPr>
              <a:buNone/>
            </a:pPr>
            <a:r>
              <a:rPr lang="fr-FR" dirty="0"/>
              <a:t>	</a:t>
            </a:r>
          </a:p>
          <a:p>
            <a:pPr>
              <a:buNone/>
            </a:pPr>
            <a:endParaRPr lang="fr-FR" dirty="0"/>
          </a:p>
          <a:p>
            <a:pPr>
              <a:buNone/>
            </a:pPr>
            <a:endParaRPr lang="fr-FR" dirty="0"/>
          </a:p>
          <a:p>
            <a:endParaRPr lang="fr-FR" dirty="0"/>
          </a:p>
        </p:txBody>
      </p:sp>
      <p:grpSp>
        <p:nvGrpSpPr>
          <p:cNvPr id="4" name="Groupe 3">
            <a:extLst>
              <a:ext uri="{FF2B5EF4-FFF2-40B4-BE49-F238E27FC236}">
                <a16:creationId xmlns:a16="http://schemas.microsoft.com/office/drawing/2014/main" id="{4B5F1747-EA2C-1691-8029-2469CCAB982B}"/>
              </a:ext>
            </a:extLst>
          </p:cNvPr>
          <p:cNvGrpSpPr/>
          <p:nvPr/>
        </p:nvGrpSpPr>
        <p:grpSpPr>
          <a:xfrm>
            <a:off x="-34731" y="5225"/>
            <a:ext cx="9122700" cy="1450421"/>
            <a:chOff x="24482" y="-17725"/>
            <a:chExt cx="9122700" cy="1450421"/>
          </a:xfrm>
        </p:grpSpPr>
        <p:sp>
          <p:nvSpPr>
            <p:cNvPr id="5" name="Rectangle 4">
              <a:extLst>
                <a:ext uri="{FF2B5EF4-FFF2-40B4-BE49-F238E27FC236}">
                  <a16:creationId xmlns:a16="http://schemas.microsoft.com/office/drawing/2014/main" id="{32B8C8D7-2B66-2BDB-2998-E3BE7EA2A538}"/>
                </a:ext>
              </a:extLst>
            </p:cNvPr>
            <p:cNvSpPr/>
            <p:nvPr/>
          </p:nvSpPr>
          <p:spPr>
            <a:xfrm>
              <a:off x="24482" y="-4670"/>
              <a:ext cx="9122700" cy="138973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B867D5A7-E624-B129-C1BF-68949FCE6D80}"/>
                </a:ext>
              </a:extLst>
            </p:cNvPr>
            <p:cNvSpPr txBox="1">
              <a:spLocks/>
            </p:cNvSpPr>
            <p:nvPr/>
          </p:nvSpPr>
          <p:spPr>
            <a:xfrm>
              <a:off x="1979712" y="284236"/>
              <a:ext cx="65527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8000" dirty="0">
                  <a:solidFill>
                    <a:schemeClr val="bg1"/>
                  </a:solidFill>
                </a:rPr>
                <a:t>Quiz vaccins  </a:t>
              </a:r>
            </a:p>
          </p:txBody>
        </p:sp>
        <p:pic>
          <p:nvPicPr>
            <p:cNvPr id="8" name="Picture 3" descr="See original image">
              <a:extLst>
                <a:ext uri="{FF2B5EF4-FFF2-40B4-BE49-F238E27FC236}">
                  <a16:creationId xmlns:a16="http://schemas.microsoft.com/office/drawing/2014/main" id="{040293E2-797D-2D72-0B9A-543A91D2F63A}"/>
                </a:ext>
              </a:extLst>
            </p:cNvPr>
            <p:cNvPicPr>
              <a:picLocks noChangeAspect="1" noChangeArrowheads="1"/>
            </p:cNvPicPr>
            <p:nvPr/>
          </p:nvPicPr>
          <p:blipFill>
            <a:blip r:embed="rId5" cstate="print"/>
            <a:srcRect/>
            <a:stretch>
              <a:fillRect/>
            </a:stretch>
          </p:blipFill>
          <p:spPr bwMode="auto">
            <a:xfrm>
              <a:off x="24482" y="-17725"/>
              <a:ext cx="1104966" cy="1450421"/>
            </a:xfrm>
            <a:prstGeom prst="rect">
              <a:avLst/>
            </a:prstGeom>
            <a:noFill/>
          </p:spPr>
        </p:pic>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536" y="4077072"/>
            <a:ext cx="8229600" cy="1143000"/>
          </a:xfrm>
        </p:spPr>
        <p:txBody>
          <a:bodyPr/>
          <a:lstStyle/>
          <a:p>
            <a:r>
              <a:rPr lang="fr-FR" dirty="0"/>
              <a:t>1- </a:t>
            </a:r>
            <a:r>
              <a:rPr lang="fr-FR" b="1" dirty="0"/>
              <a:t>Bave de chien enragé</a:t>
            </a:r>
            <a:endParaRPr lang="fr-FR" dirty="0"/>
          </a:p>
        </p:txBody>
      </p:sp>
      <p:pic>
        <p:nvPicPr>
          <p:cNvPr id="5" name="Picture 5"/>
          <p:cNvPicPr>
            <a:picLocks noChangeAspect="1" noChangeArrowheads="1"/>
          </p:cNvPicPr>
          <p:nvPr/>
        </p:nvPicPr>
        <p:blipFill>
          <a:blip r:embed="rId2" cstate="print"/>
          <a:srcRect/>
          <a:stretch>
            <a:fillRect/>
          </a:stretch>
        </p:blipFill>
        <p:spPr bwMode="auto">
          <a:xfrm>
            <a:off x="179512" y="77713"/>
            <a:ext cx="2808312" cy="280831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572000" y="111422"/>
            <a:ext cx="4712626" cy="3029545"/>
          </a:xfrm>
          <a:prstGeom prst="rect">
            <a:avLst/>
          </a:prstGeom>
          <a:noFill/>
          <a:ln w="9525">
            <a:noFill/>
            <a:miter lim="800000"/>
            <a:headEnd/>
            <a:tailEnd/>
          </a:ln>
          <a:effec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819" y="1663091"/>
            <a:ext cx="8229600" cy="1143000"/>
          </a:xfrm>
        </p:spPr>
        <p:txBody>
          <a:bodyPr>
            <a:noAutofit/>
          </a:bodyPr>
          <a:lstStyle/>
          <a:p>
            <a:r>
              <a:rPr lang="fr-FR" sz="3200" b="1" dirty="0">
                <a:solidFill>
                  <a:schemeClr val="tx2">
                    <a:lumMod val="50000"/>
                  </a:schemeClr>
                </a:solidFill>
              </a:rPr>
              <a:t>Jean-Baptiste JUPILLE , le second enfant vacciné contre la rage, était-il ?</a:t>
            </a:r>
            <a:br>
              <a:rPr lang="fr-FR" sz="2800" dirty="0"/>
            </a:br>
            <a:endParaRPr lang="fr-FR" sz="2800" dirty="0"/>
          </a:p>
        </p:txBody>
      </p:sp>
      <p:sp>
        <p:nvSpPr>
          <p:cNvPr id="3" name="Espace réservé du contenu 2"/>
          <p:cNvSpPr>
            <a:spLocks noGrp="1"/>
          </p:cNvSpPr>
          <p:nvPr>
            <p:ph idx="1"/>
          </p:nvPr>
        </p:nvSpPr>
        <p:spPr>
          <a:xfrm>
            <a:off x="342928" y="3007739"/>
            <a:ext cx="3186106" cy="3248104"/>
          </a:xfrm>
        </p:spPr>
        <p:txBody>
          <a:bodyPr>
            <a:normAutofit/>
          </a:bodyPr>
          <a:lstStyle/>
          <a:p>
            <a:pPr lvl="0">
              <a:buNone/>
            </a:pPr>
            <a:r>
              <a:rPr lang="fr-FR" b="1" dirty="0">
                <a:solidFill>
                  <a:schemeClr val="tx2">
                    <a:lumMod val="50000"/>
                  </a:schemeClr>
                </a:solidFill>
                <a:latin typeface="Calibri (Corps)"/>
              </a:rPr>
              <a:t>1 – Alsacien</a:t>
            </a:r>
          </a:p>
          <a:p>
            <a:pPr lvl="0">
              <a:buNone/>
            </a:pPr>
            <a:endParaRPr lang="fr-FR" b="1" dirty="0">
              <a:solidFill>
                <a:schemeClr val="tx2">
                  <a:lumMod val="50000"/>
                </a:schemeClr>
              </a:solidFill>
              <a:latin typeface="Calibri (Corps)"/>
            </a:endParaRPr>
          </a:p>
          <a:p>
            <a:pPr lvl="0">
              <a:buNone/>
            </a:pPr>
            <a:r>
              <a:rPr lang="fr-FR" b="1" dirty="0">
                <a:solidFill>
                  <a:schemeClr val="tx2">
                    <a:lumMod val="50000"/>
                  </a:schemeClr>
                </a:solidFill>
                <a:latin typeface="Calibri (Corps)"/>
              </a:rPr>
              <a:t>2 – Jurassien</a:t>
            </a:r>
          </a:p>
          <a:p>
            <a:pPr lvl="0">
              <a:buNone/>
            </a:pPr>
            <a:endParaRPr lang="fr-FR" b="1" dirty="0">
              <a:solidFill>
                <a:schemeClr val="tx2">
                  <a:lumMod val="50000"/>
                </a:schemeClr>
              </a:solidFill>
              <a:latin typeface="Calibri (Corps)"/>
            </a:endParaRPr>
          </a:p>
          <a:p>
            <a:pPr lvl="0">
              <a:buNone/>
            </a:pPr>
            <a:r>
              <a:rPr lang="fr-FR" b="1" dirty="0">
                <a:solidFill>
                  <a:schemeClr val="tx2">
                    <a:lumMod val="50000"/>
                  </a:schemeClr>
                </a:solidFill>
                <a:latin typeface="Calibri (Corps)"/>
              </a:rPr>
              <a:t>3 - Parisien</a:t>
            </a:r>
          </a:p>
        </p:txBody>
      </p:sp>
      <p:pic>
        <p:nvPicPr>
          <p:cNvPr id="22530" name="Picture 2" descr="C:\Users\Public\Pictures\011-IMAGES -ARBOIS-\010-CATALOGUE\010-SELECT PHOTOS CATAL\2-SALON isembartCatalogue 087.jpg"/>
          <p:cNvPicPr>
            <a:picLocks noChangeAspect="1" noChangeArrowheads="1"/>
          </p:cNvPicPr>
          <p:nvPr/>
        </p:nvPicPr>
        <p:blipFill>
          <a:blip r:embed="rId2" cstate="print"/>
          <a:srcRect/>
          <a:stretch>
            <a:fillRect/>
          </a:stretch>
        </p:blipFill>
        <p:spPr bwMode="auto">
          <a:xfrm rot="10800000" flipH="1" flipV="1">
            <a:off x="2675293" y="2806091"/>
            <a:ext cx="6412676" cy="4049553"/>
          </a:xfrm>
          <a:prstGeom prst="rect">
            <a:avLst/>
          </a:prstGeom>
          <a:noFill/>
        </p:spPr>
      </p:pic>
      <p:pic>
        <p:nvPicPr>
          <p:cNvPr id="5" name="Picture 2" descr="C:\Users\Public\Pictures\011-IMAGES -ARBOIS-\010-CATALOGUE\010-SELECT PHOTOS CATAL\2-SALON isembartCatalogue 087.jpg"/>
          <p:cNvPicPr>
            <a:picLocks noChangeAspect="1" noChangeArrowheads="1"/>
          </p:cNvPicPr>
          <p:nvPr/>
        </p:nvPicPr>
        <p:blipFill>
          <a:blip r:embed="rId3" cstate="print"/>
          <a:srcRect/>
          <a:stretch>
            <a:fillRect/>
          </a:stretch>
        </p:blipFill>
        <p:spPr bwMode="auto">
          <a:xfrm>
            <a:off x="-4000560" y="12287312"/>
            <a:ext cx="11763376" cy="7753350"/>
          </a:xfrm>
          <a:prstGeom prst="rect">
            <a:avLst/>
          </a:prstGeom>
          <a:noFill/>
        </p:spPr>
      </p:pic>
      <p:grpSp>
        <p:nvGrpSpPr>
          <p:cNvPr id="7" name="Groupe 6">
            <a:extLst>
              <a:ext uri="{FF2B5EF4-FFF2-40B4-BE49-F238E27FC236}">
                <a16:creationId xmlns:a16="http://schemas.microsoft.com/office/drawing/2014/main" id="{30E3FEB8-38F7-7D60-E0A3-FD680A6F7A45}"/>
              </a:ext>
            </a:extLst>
          </p:cNvPr>
          <p:cNvGrpSpPr/>
          <p:nvPr/>
        </p:nvGrpSpPr>
        <p:grpSpPr>
          <a:xfrm>
            <a:off x="-34731" y="5225"/>
            <a:ext cx="9122700" cy="1450421"/>
            <a:chOff x="24482" y="-17725"/>
            <a:chExt cx="9122700" cy="1450421"/>
          </a:xfrm>
        </p:grpSpPr>
        <p:sp>
          <p:nvSpPr>
            <p:cNvPr id="8" name="Rectangle 7">
              <a:extLst>
                <a:ext uri="{FF2B5EF4-FFF2-40B4-BE49-F238E27FC236}">
                  <a16:creationId xmlns:a16="http://schemas.microsoft.com/office/drawing/2014/main" id="{DF1525A5-E652-DC90-0082-3D49ED0EC2BF}"/>
                </a:ext>
              </a:extLst>
            </p:cNvPr>
            <p:cNvSpPr/>
            <p:nvPr/>
          </p:nvSpPr>
          <p:spPr>
            <a:xfrm>
              <a:off x="24482" y="-4670"/>
              <a:ext cx="9122700" cy="1389737"/>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8D074EFE-0248-265C-5715-A9EAB6A56BDD}"/>
                </a:ext>
              </a:extLst>
            </p:cNvPr>
            <p:cNvSpPr txBox="1">
              <a:spLocks/>
            </p:cNvSpPr>
            <p:nvPr/>
          </p:nvSpPr>
          <p:spPr>
            <a:xfrm>
              <a:off x="1979712" y="284236"/>
              <a:ext cx="655272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8000" dirty="0">
                  <a:solidFill>
                    <a:schemeClr val="bg1"/>
                  </a:solidFill>
                </a:rPr>
                <a:t>Quiz vaccins  </a:t>
              </a:r>
            </a:p>
          </p:txBody>
        </p:sp>
        <p:pic>
          <p:nvPicPr>
            <p:cNvPr id="10" name="Picture 3" descr="See original image">
              <a:extLst>
                <a:ext uri="{FF2B5EF4-FFF2-40B4-BE49-F238E27FC236}">
                  <a16:creationId xmlns:a16="http://schemas.microsoft.com/office/drawing/2014/main" id="{A2EB62D7-65C6-618D-4534-556A85620243}"/>
                </a:ext>
              </a:extLst>
            </p:cNvPr>
            <p:cNvPicPr>
              <a:picLocks noChangeAspect="1" noChangeArrowheads="1"/>
            </p:cNvPicPr>
            <p:nvPr/>
          </p:nvPicPr>
          <p:blipFill>
            <a:blip r:embed="rId4" cstate="print"/>
            <a:srcRect/>
            <a:stretch>
              <a:fillRect/>
            </a:stretch>
          </p:blipFill>
          <p:spPr bwMode="auto">
            <a:xfrm>
              <a:off x="24482" y="-17725"/>
              <a:ext cx="1104966" cy="1450421"/>
            </a:xfrm>
            <a:prstGeom prst="rect">
              <a:avLst/>
            </a:prstGeom>
            <a:noFill/>
          </p:spPr>
        </p:pic>
      </p:grpSp>
    </p:spTree>
  </p:cSld>
  <p:clrMapOvr>
    <a:masterClrMapping/>
  </p:clrMapOvr>
  <p:transition spd="slow">
    <p:fade/>
  </p:transition>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924</Words>
  <Application>Microsoft Office PowerPoint</Application>
  <PresentationFormat>Affichage à l'écran (4:3)</PresentationFormat>
  <Paragraphs>141</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(Corps)</vt:lpstr>
      <vt:lpstr>Thème Office</vt:lpstr>
      <vt:lpstr>Avant Pasteur, en 1796, un médecin anglais met au point la « variolisation », procédé qui immunise contre la variole. Est-ce : </vt:lpstr>
      <vt:lpstr> Joseph Lister : 1749 - 1823  pionnier de l’antisepsie dans la chirurgie opératoire  James Parkinson: 1755 – 1824   étudie la « paralysie agitante – Maladie de Parkinson »   </vt:lpstr>
      <vt:lpstr>  En 1882, Pasteur entre à l’Académie Française.  Pour quelle raison ? </vt:lpstr>
      <vt:lpstr> 2 - Il a défini le mot « vaccin »  En hommage à Jenner et à la vaccination à partir de la vaccine  </vt:lpstr>
      <vt:lpstr> La rage est transmise à l’homme par : </vt:lpstr>
      <vt:lpstr>Le virus de la rage a été vu pour la 1ère fois au microscope électronique en 1962</vt:lpstr>
      <vt:lpstr>Le vaccin contre la rage était fait à partir de moelle de lapin enragé par inoculation de:</vt:lpstr>
      <vt:lpstr>1- Bave de chien enragé</vt:lpstr>
      <vt:lpstr>Jean-Baptiste JUPILLE , le second enfant vacciné contre la rage, était-il ? </vt:lpstr>
      <vt:lpstr>Joseph Meister le 1er vacciné  est originaire de Steige  en Alsace</vt:lpstr>
      <vt:lpstr>Avant de s’attaquer aux maladies humaines, Pasteur a travaillé sur les maladies des animaux. Il a trouvé les vaccins contre le charbon du mouton, le rouget du porc et…</vt:lpstr>
      <vt:lpstr>Présentation PowerPoint</vt:lpstr>
      <vt:lpstr>Le vaccin contre la rage est-il : </vt:lpstr>
      <vt:lpstr>Présentation PowerPoint</vt:lpstr>
      <vt:lpstr>Plusieurs injections successives étaient nécessaires dans les jours suivant la morsure. Combien ?</vt:lpstr>
      <vt:lpstr>2 - Entre 8 et 15 </vt:lpstr>
      <vt:lpstr>Les collaborateurs de Pasteur se sont illustrés par de grandes découvertes.  Laquelle est-elle juste ?</vt:lpstr>
      <vt:lpstr>Présentation PowerPoint</vt:lpstr>
      <vt:lpstr>En 2015, en France combien de traitements ont-ils été effectués  en France ?   1 - 1283 2 - 2563 3 - 4173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vaccination</dc:title>
  <dc:creator>Utilisateur</dc:creator>
  <cp:lastModifiedBy>Sylvie MOREL</cp:lastModifiedBy>
  <cp:revision>174</cp:revision>
  <dcterms:created xsi:type="dcterms:W3CDTF">2016-08-27T09:49:32Z</dcterms:created>
  <dcterms:modified xsi:type="dcterms:W3CDTF">2023-10-19T17:47:23Z</dcterms:modified>
</cp:coreProperties>
</file>